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2" r:id="rId2"/>
  </p:sldMasterIdLst>
  <p:notesMasterIdLst>
    <p:notesMasterId r:id="rId24"/>
  </p:notesMasterIdLst>
  <p:sldIdLst>
    <p:sldId id="256" r:id="rId3"/>
    <p:sldId id="295" r:id="rId4"/>
    <p:sldId id="293" r:id="rId5"/>
    <p:sldId id="258" r:id="rId6"/>
    <p:sldId id="267" r:id="rId7"/>
    <p:sldId id="316" r:id="rId8"/>
    <p:sldId id="263" r:id="rId9"/>
    <p:sldId id="270" r:id="rId10"/>
    <p:sldId id="268" r:id="rId11"/>
    <p:sldId id="271" r:id="rId12"/>
    <p:sldId id="307" r:id="rId13"/>
    <p:sldId id="269" r:id="rId14"/>
    <p:sldId id="272" r:id="rId15"/>
    <p:sldId id="309" r:id="rId16"/>
    <p:sldId id="292" r:id="rId17"/>
    <p:sldId id="287" r:id="rId18"/>
    <p:sldId id="303" r:id="rId19"/>
    <p:sldId id="320" r:id="rId20"/>
    <p:sldId id="319" r:id="rId21"/>
    <p:sldId id="314" r:id="rId22"/>
    <p:sldId id="298"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A80442-7099-B406-D2F3-6CC82AFAC96A}" name="Gerwin Gabry" initials="GG" userId="S::GGabry@kuiper.nl::1a2327cd-3b99-450c-b533-18d05578d3be" providerId="AD"/>
  <p188:author id="{E92AF45A-C907-2989-84F2-A91447415A30}" name="Safak Morssink" initials="SM" userId="S::S.Morssink@debilt.nl::07680fb2-aa41-4a3d-a09a-64c9c0a2e3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F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61" autoAdjust="0"/>
    <p:restoredTop sz="94673"/>
  </p:normalViewPr>
  <p:slideViewPr>
    <p:cSldViewPr snapToGrid="0">
      <p:cViewPr varScale="1">
        <p:scale>
          <a:sx n="58" d="100"/>
          <a:sy n="58" d="100"/>
        </p:scale>
        <p:origin x="276" y="78"/>
      </p:cViewPr>
      <p:guideLst/>
    </p:cSldViewPr>
  </p:slideViewPr>
  <p:notesTextViewPr>
    <p:cViewPr>
      <p:scale>
        <a:sx n="1" d="1"/>
        <a:sy n="1" d="1"/>
      </p:scale>
      <p:origin x="0" y="0"/>
    </p:cViewPr>
  </p:notesTextViewPr>
  <p:notesViewPr>
    <p:cSldViewPr snapToGrid="0">
      <p:cViewPr varScale="1">
        <p:scale>
          <a:sx n="60" d="100"/>
          <a:sy n="60" d="100"/>
        </p:scale>
        <p:origin x="250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xfrm>
            <a:off x="1143000" y="685800"/>
            <a:ext cx="4572000" cy="3429000"/>
          </a:xfrm>
          <a:prstGeom prst="rect">
            <a:avLst/>
          </a:prstGeom>
        </p:spPr>
        <p:txBody>
          <a:bodyPr/>
          <a:lstStyle/>
          <a:p>
            <a:endParaRPr/>
          </a:p>
        </p:txBody>
      </p:sp>
      <p:sp>
        <p:nvSpPr>
          <p:cNvPr id="540" name="Shape 5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769932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145092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1073926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a:extLst>
              <a:ext uri="{FF2B5EF4-FFF2-40B4-BE49-F238E27FC236}">
                <a16:creationId xmlns:a16="http://schemas.microsoft.com/office/drawing/2014/main" id="{C4DFF7AB-57FF-44AA-BCA2-BFBB86BA483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Tijdelijke aanduiding voor notities 2">
            <a:extLst>
              <a:ext uri="{FF2B5EF4-FFF2-40B4-BE49-F238E27FC236}">
                <a16:creationId xmlns:a16="http://schemas.microsoft.com/office/drawing/2014/main" id="{3D0E155D-C408-45D1-B16E-8DF74929DB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r>
              <a:rPr lang="nl-NL" altLang="nl-NL" dirty="0">
                <a:ea typeface="Geneva"/>
              </a:rPr>
              <a:t>Verkaveling van noord oost </a:t>
            </a:r>
            <a:r>
              <a:rPr lang="nl-NL" altLang="nl-NL" dirty="0" err="1">
                <a:ea typeface="Geneva"/>
              </a:rPr>
              <a:t>naarzuidwest</a:t>
            </a:r>
            <a:r>
              <a:rPr lang="nl-NL" altLang="nl-NL" dirty="0">
                <a:ea typeface="Geneva"/>
              </a:rPr>
              <a:t> is onderdeel van het Nationaal Landschap het groene hart</a:t>
            </a:r>
            <a:endParaRPr lang="nl-NL"/>
          </a:p>
          <a:p>
            <a:r>
              <a:rPr lang="nl-NL" altLang="nl-NL" dirty="0">
                <a:ea typeface="Geneva"/>
                <a:cs typeface="Calibri"/>
              </a:rPr>
              <a:t>2. Ten westen van de A27 het veenweidelandschap.  Een belangrijk Natura 2000 gebied en onderdeel van het Natuurnetwerk Nederland, net als de uitlopers van de Utrechtse Heuvelrug rond de kernen de Bilt en Bilthoven.</a:t>
            </a:r>
          </a:p>
          <a:p>
            <a:r>
              <a:rPr lang="nl-NL" altLang="nl-NL" dirty="0">
                <a:ea typeface="Geneva"/>
                <a:cs typeface="Calibri"/>
              </a:rPr>
              <a:t>3. Grondwaterbeschermingsgebieden waar we bodemdaling moeten zien te voorkomen en waar we samen met de waterschappen en provincie het beheer van ons grondwaterkwaliteit  </a:t>
            </a:r>
          </a:p>
          <a:p>
            <a:r>
              <a:rPr lang="nl-NL" altLang="nl-NL" dirty="0">
                <a:ea typeface="Geneva"/>
                <a:cs typeface="Calibri"/>
              </a:rPr>
              <a:t>4. Ook rijk aan cultuurhistories., zoals de Nieuwe Hollandsche Waterlinie ( een Unesco </a:t>
            </a:r>
            <a:r>
              <a:rPr lang="nl-NL" altLang="nl-NL" dirty="0" err="1">
                <a:ea typeface="Geneva"/>
                <a:cs typeface="Calibri"/>
              </a:rPr>
              <a:t>werelderfgoedstatus</a:t>
            </a:r>
            <a:r>
              <a:rPr lang="nl-NL" altLang="nl-NL" dirty="0">
                <a:ea typeface="Geneva"/>
                <a:cs typeface="Calibri"/>
              </a:rPr>
              <a:t>)</a:t>
            </a:r>
          </a:p>
          <a:p>
            <a:r>
              <a:rPr lang="nl-NL" altLang="nl-NL" dirty="0">
                <a:ea typeface="Geneva"/>
                <a:cs typeface="Calibri"/>
              </a:rPr>
              <a:t>5. </a:t>
            </a:r>
            <a:r>
              <a:rPr lang="nl-NL" altLang="nl-NL" dirty="0" err="1">
                <a:ea typeface="Geneva"/>
                <a:cs typeface="Calibri"/>
              </a:rPr>
              <a:t>Agrariers</a:t>
            </a:r>
            <a:r>
              <a:rPr lang="nl-NL" altLang="nl-NL" dirty="0">
                <a:ea typeface="Geneva"/>
                <a:cs typeface="Calibri"/>
              </a:rPr>
              <a:t> geven we de ruimte voor nieuwe (neven) inkomsten die passen bij de waarden van dit gebied en </a:t>
            </a:r>
            <a:r>
              <a:rPr lang="nl-NL" altLang="nl-NL" dirty="0" err="1">
                <a:ea typeface="Geneva"/>
                <a:cs typeface="Calibri"/>
              </a:rPr>
              <a:t>bijoorbeeld</a:t>
            </a:r>
            <a:r>
              <a:rPr lang="nl-NL" altLang="nl-NL" dirty="0">
                <a:ea typeface="Geneva"/>
                <a:cs typeface="Calibri"/>
              </a:rPr>
              <a:t> </a:t>
            </a:r>
            <a:r>
              <a:rPr lang="nl-NL" altLang="nl-NL" dirty="0" err="1">
                <a:ea typeface="Geneva"/>
                <a:cs typeface="Calibri"/>
              </a:rPr>
              <a:t>klienschalige</a:t>
            </a:r>
            <a:r>
              <a:rPr lang="nl-NL" altLang="nl-NL" dirty="0">
                <a:ea typeface="Geneva"/>
                <a:cs typeface="Calibri"/>
              </a:rPr>
              <a:t> energieopwekking.</a:t>
            </a:r>
          </a:p>
          <a:p>
            <a:endParaRPr lang="nl-NL" altLang="nl-NL" dirty="0">
              <a:ea typeface="Geneva"/>
              <a:cs typeface="Calibri"/>
            </a:endParaRPr>
          </a:p>
        </p:txBody>
      </p:sp>
      <p:sp>
        <p:nvSpPr>
          <p:cNvPr id="11268" name="Tijdelijke aanduiding voor dianummer 3">
            <a:extLst>
              <a:ext uri="{FF2B5EF4-FFF2-40B4-BE49-F238E27FC236}">
                <a16:creationId xmlns:a16="http://schemas.microsoft.com/office/drawing/2014/main" id="{47733B4A-01A7-4FBB-B69D-8EB59E2E9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6135B3-2736-418A-B6D5-154DD82DED97}"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2022118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a:extLst>
              <a:ext uri="{FF2B5EF4-FFF2-40B4-BE49-F238E27FC236}">
                <a16:creationId xmlns:a16="http://schemas.microsoft.com/office/drawing/2014/main" id="{C4DFF7AB-57FF-44AA-BCA2-BFBB86BA483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Tijdelijke aanduiding voor notities 2">
            <a:extLst>
              <a:ext uri="{FF2B5EF4-FFF2-40B4-BE49-F238E27FC236}">
                <a16:creationId xmlns:a16="http://schemas.microsoft.com/office/drawing/2014/main" id="{3D0E155D-C408-45D1-B16E-8DF74929DB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r>
              <a:rPr lang="nl-NL" altLang="nl-NL" dirty="0">
                <a:ea typeface="Geneva"/>
              </a:rPr>
              <a:t>Verkaveling van noord oost </a:t>
            </a:r>
            <a:r>
              <a:rPr lang="nl-NL" altLang="nl-NL" dirty="0" err="1">
                <a:ea typeface="Geneva"/>
              </a:rPr>
              <a:t>naarzuidwest</a:t>
            </a:r>
            <a:r>
              <a:rPr lang="nl-NL" altLang="nl-NL" dirty="0">
                <a:ea typeface="Geneva"/>
              </a:rPr>
              <a:t> is onderdeel van het Nationaal Landschap het groene hart</a:t>
            </a:r>
            <a:endParaRPr lang="nl-NL"/>
          </a:p>
          <a:p>
            <a:r>
              <a:rPr lang="nl-NL" altLang="nl-NL" dirty="0">
                <a:ea typeface="Geneva"/>
                <a:cs typeface="Calibri"/>
              </a:rPr>
              <a:t>2. Ten westen van de A27 het veenweidelandschap.  Een belangrijk Natura 2000 gebied en onderdeel van het Natuurnetwerk Nederland, net als de uitlopers van de Utrechtse Heuvelrug rond de kernen de Bilt en Bilthoven.</a:t>
            </a:r>
          </a:p>
          <a:p>
            <a:r>
              <a:rPr lang="nl-NL" altLang="nl-NL" dirty="0">
                <a:ea typeface="Geneva"/>
                <a:cs typeface="Calibri"/>
              </a:rPr>
              <a:t>3. Grondwaterbeschermingsgebieden waar we bodemdaling moeten zien te voorkomen en waar we samen met de waterschappen en provincie het beheer van ons grondwaterkwaliteit  </a:t>
            </a:r>
          </a:p>
          <a:p>
            <a:r>
              <a:rPr lang="nl-NL" altLang="nl-NL" dirty="0">
                <a:ea typeface="Geneva"/>
                <a:cs typeface="Calibri"/>
              </a:rPr>
              <a:t>4. Ook rijk aan cultuurhistories., zoals de Nieuwe Hollandsche Waterlinie ( een Unesco </a:t>
            </a:r>
            <a:r>
              <a:rPr lang="nl-NL" altLang="nl-NL" dirty="0" err="1">
                <a:ea typeface="Geneva"/>
                <a:cs typeface="Calibri"/>
              </a:rPr>
              <a:t>werelderfgoedstatus</a:t>
            </a:r>
            <a:r>
              <a:rPr lang="nl-NL" altLang="nl-NL" dirty="0">
                <a:ea typeface="Geneva"/>
                <a:cs typeface="Calibri"/>
              </a:rPr>
              <a:t>)</a:t>
            </a:r>
          </a:p>
          <a:p>
            <a:r>
              <a:rPr lang="nl-NL" altLang="nl-NL" dirty="0">
                <a:ea typeface="Geneva"/>
                <a:cs typeface="Calibri"/>
              </a:rPr>
              <a:t>5. </a:t>
            </a:r>
            <a:r>
              <a:rPr lang="nl-NL" altLang="nl-NL" dirty="0" err="1">
                <a:ea typeface="Geneva"/>
                <a:cs typeface="Calibri"/>
              </a:rPr>
              <a:t>Agrariers</a:t>
            </a:r>
            <a:r>
              <a:rPr lang="nl-NL" altLang="nl-NL" dirty="0">
                <a:ea typeface="Geneva"/>
                <a:cs typeface="Calibri"/>
              </a:rPr>
              <a:t> geven we de ruimte voor nieuwe (neven) inkomsten die passen bij de waarden van dit gebied en </a:t>
            </a:r>
            <a:r>
              <a:rPr lang="nl-NL" altLang="nl-NL" dirty="0" err="1">
                <a:ea typeface="Geneva"/>
                <a:cs typeface="Calibri"/>
              </a:rPr>
              <a:t>bijoorbeeld</a:t>
            </a:r>
            <a:r>
              <a:rPr lang="nl-NL" altLang="nl-NL" dirty="0">
                <a:ea typeface="Geneva"/>
                <a:cs typeface="Calibri"/>
              </a:rPr>
              <a:t> </a:t>
            </a:r>
            <a:r>
              <a:rPr lang="nl-NL" altLang="nl-NL" dirty="0" err="1">
                <a:ea typeface="Geneva"/>
                <a:cs typeface="Calibri"/>
              </a:rPr>
              <a:t>klienschalige</a:t>
            </a:r>
            <a:r>
              <a:rPr lang="nl-NL" altLang="nl-NL" dirty="0">
                <a:ea typeface="Geneva"/>
                <a:cs typeface="Calibri"/>
              </a:rPr>
              <a:t> energieopwekking.</a:t>
            </a:r>
          </a:p>
          <a:p>
            <a:endParaRPr lang="nl-NL" altLang="nl-NL" dirty="0">
              <a:ea typeface="Geneva"/>
              <a:cs typeface="Calibri"/>
            </a:endParaRPr>
          </a:p>
        </p:txBody>
      </p:sp>
      <p:sp>
        <p:nvSpPr>
          <p:cNvPr id="11268" name="Tijdelijke aanduiding voor dianummer 3">
            <a:extLst>
              <a:ext uri="{FF2B5EF4-FFF2-40B4-BE49-F238E27FC236}">
                <a16:creationId xmlns:a16="http://schemas.microsoft.com/office/drawing/2014/main" id="{47733B4A-01A7-4FBB-B69D-8EB59E2E9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6135B3-2736-418A-B6D5-154DD82DED97}"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828679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a:extLst>
              <a:ext uri="{FF2B5EF4-FFF2-40B4-BE49-F238E27FC236}">
                <a16:creationId xmlns:a16="http://schemas.microsoft.com/office/drawing/2014/main" id="{C4DFF7AB-57FF-44AA-BCA2-BFBB86BA483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Tijdelijke aanduiding voor notities 2">
            <a:extLst>
              <a:ext uri="{FF2B5EF4-FFF2-40B4-BE49-F238E27FC236}">
                <a16:creationId xmlns:a16="http://schemas.microsoft.com/office/drawing/2014/main" id="{3D0E155D-C408-45D1-B16E-8DF74929DB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1268" name="Tijdelijke aanduiding voor dianummer 3">
            <a:extLst>
              <a:ext uri="{FF2B5EF4-FFF2-40B4-BE49-F238E27FC236}">
                <a16:creationId xmlns:a16="http://schemas.microsoft.com/office/drawing/2014/main" id="{47733B4A-01A7-4FBB-B69D-8EB59E2E9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6135B3-2736-418A-B6D5-154DD82DED97}"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sym typeface="Helvetica Neue"/>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sym typeface="Helvetica Neue"/>
            </a:endParaRPr>
          </a:p>
        </p:txBody>
      </p:sp>
    </p:spTree>
    <p:extLst>
      <p:ext uri="{BB962C8B-B14F-4D97-AF65-F5344CB8AC3E}">
        <p14:creationId xmlns:p14="http://schemas.microsoft.com/office/powerpoint/2010/main" val="279496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err="1">
                <a:ea typeface="Calibri"/>
                <a:cs typeface="Calibri"/>
              </a:rPr>
              <a:t>Nog</a:t>
            </a:r>
            <a:r>
              <a:rPr lang="en-US" dirty="0">
                <a:ea typeface="Calibri"/>
                <a:cs typeface="Calibri"/>
              </a:rPr>
              <a:t> </a:t>
            </a:r>
            <a:r>
              <a:rPr lang="en-US" dirty="0" err="1">
                <a:ea typeface="Calibri"/>
                <a:cs typeface="Calibri"/>
              </a:rPr>
              <a:t>af</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stemmen</a:t>
            </a:r>
          </a:p>
        </p:txBody>
      </p:sp>
      <p:sp>
        <p:nvSpPr>
          <p:cNvPr id="4" name="Tijdelijke aanduiding voor dianummer 3"/>
          <p:cNvSpPr>
            <a:spLocks noGrp="1"/>
          </p:cNvSpPr>
          <p:nvPr>
            <p:ph type="sldNum" sz="quarter" idx="5"/>
          </p:nvPr>
        </p:nvSpPr>
        <p:spPr/>
        <p:txBody>
          <a:bodyPr/>
          <a:lstStyle/>
          <a:p>
            <a:pPr>
              <a:defRPr/>
            </a:pPr>
            <a:fld id="{3A6B6426-270E-41A4-9D47-14C6D474CF8B}" type="slidenum">
              <a:rPr lang="en-US" altLang="nl-NL"/>
              <a:pPr>
                <a:defRPr/>
              </a:pPr>
              <a:t>2</a:t>
            </a:fld>
            <a:endParaRPr lang="en-US" altLang="nl-NL"/>
          </a:p>
        </p:txBody>
      </p:sp>
    </p:spTree>
    <p:extLst>
      <p:ext uri="{BB962C8B-B14F-4D97-AF65-F5344CB8AC3E}">
        <p14:creationId xmlns:p14="http://schemas.microsoft.com/office/powerpoint/2010/main" val="36456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89500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6C6D6E9C-C13F-46CA-A3E9-51B086B2AC7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Tijdelijke aanduiding voor notities 2">
            <a:extLst>
              <a:ext uri="{FF2B5EF4-FFF2-40B4-BE49-F238E27FC236}">
                <a16:creationId xmlns:a16="http://schemas.microsoft.com/office/drawing/2014/main" id="{90B8ADD9-6CA9-4F90-83B0-5FF94DCE09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p>
        </p:txBody>
      </p:sp>
      <p:sp>
        <p:nvSpPr>
          <p:cNvPr id="9220" name="Tijdelijke aanduiding voor dianummer 3">
            <a:extLst>
              <a:ext uri="{FF2B5EF4-FFF2-40B4-BE49-F238E27FC236}">
                <a16:creationId xmlns:a16="http://schemas.microsoft.com/office/drawing/2014/main" id="{4DAB9448-6DC2-4863-8D2D-BC4FC48EB0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7C4F9FE-EF2C-4E2A-B5FC-8D56A190057B}"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a:extLst>
              <a:ext uri="{FF2B5EF4-FFF2-40B4-BE49-F238E27FC236}">
                <a16:creationId xmlns:a16="http://schemas.microsoft.com/office/drawing/2014/main" id="{C4DFF7AB-57FF-44AA-BCA2-BFBB86BA483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Tijdelijke aanduiding voor notities 2">
            <a:extLst>
              <a:ext uri="{FF2B5EF4-FFF2-40B4-BE49-F238E27FC236}">
                <a16:creationId xmlns:a16="http://schemas.microsoft.com/office/drawing/2014/main" id="{3D0E155D-C408-45D1-B16E-8DF74929DB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1268" name="Tijdelijke aanduiding voor dianummer 3">
            <a:extLst>
              <a:ext uri="{FF2B5EF4-FFF2-40B4-BE49-F238E27FC236}">
                <a16:creationId xmlns:a16="http://schemas.microsoft.com/office/drawing/2014/main" id="{47733B4A-01A7-4FBB-B69D-8EB59E2E9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6135B3-2736-418A-B6D5-154DD82DED97}"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759400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sym typeface="Helvetica Neue"/>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sym typeface="Helvetica Neue"/>
            </a:endParaRPr>
          </a:p>
        </p:txBody>
      </p:sp>
    </p:spTree>
    <p:extLst>
      <p:ext uri="{BB962C8B-B14F-4D97-AF65-F5344CB8AC3E}">
        <p14:creationId xmlns:p14="http://schemas.microsoft.com/office/powerpoint/2010/main" val="280372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32500" lnSpcReduction="20000"/>
          </a:bodyPr>
          <a:lstStyle/>
          <a:p>
            <a:pPr marL="171450" indent="-171450">
              <a:lnSpc>
                <a:spcPts val="3000"/>
              </a:lnSpc>
              <a:spcBef>
                <a:spcPct val="20000"/>
              </a:spcBef>
              <a:buFont typeface="Arial"/>
              <a:buChar char="•"/>
            </a:pPr>
            <a:r>
              <a:rPr lang="nl-NL" b="1" dirty="0">
                <a:ea typeface="Geneva"/>
              </a:rPr>
              <a:t>Sociale betrokkenheid</a:t>
            </a:r>
            <a:r>
              <a:rPr lang="nl-NL" dirty="0">
                <a:ea typeface="Geneva"/>
              </a:rPr>
              <a:t>: Door rekening te houden bij de inrichting van het fysieke domein kunnen problemen in het sociale domein, deels, worden voorkomen. Zo kan bijvoorbeeld het bouwen van een vrij toegankelijke parkeergarage worden afgeraden, omdat overlast gevende jongeren deze als hangplek gebruiken en er zo voor gebruikers een gevoel van onveiligheid ontstaat.</a:t>
            </a:r>
          </a:p>
          <a:p>
            <a:pPr marL="171450" indent="-171450">
              <a:lnSpc>
                <a:spcPts val="3000"/>
              </a:lnSpc>
              <a:spcBef>
                <a:spcPct val="20000"/>
              </a:spcBef>
              <a:buFont typeface="Arial"/>
              <a:buChar char="•"/>
            </a:pPr>
            <a:r>
              <a:rPr lang="nl-NL" b="1" dirty="0">
                <a:ea typeface="Geneva"/>
              </a:rPr>
              <a:t>Gezonde leefomgeving</a:t>
            </a:r>
            <a:r>
              <a:rPr lang="nl-NL" dirty="0">
                <a:ea typeface="Geneva"/>
              </a:rPr>
              <a:t>: Bij het ontwerpen van nieuwe wijken, woningen en bedrijven houden we rekening met lucht en geluidhinder . We monitoren dat met het Milieu-Mengpaneel.</a:t>
            </a:r>
            <a:endParaRPr lang="nl-NL" dirty="0">
              <a:ea typeface="Geneva"/>
              <a:cs typeface="Calibri"/>
            </a:endParaRPr>
          </a:p>
          <a:p>
            <a:pPr marL="171450" indent="-171450">
              <a:lnSpc>
                <a:spcPts val="3000"/>
              </a:lnSpc>
              <a:spcBef>
                <a:spcPct val="20000"/>
              </a:spcBef>
              <a:buFont typeface="Arial"/>
              <a:buChar char="•"/>
            </a:pPr>
            <a:r>
              <a:rPr lang="nl-NL" dirty="0">
                <a:ea typeface="Geneva"/>
                <a:cs typeface="Calibri"/>
              </a:rPr>
              <a:t>We stimuleren sport en spel en zetten in op laagdrempelige ontmoetingsplekken</a:t>
            </a:r>
          </a:p>
          <a:p>
            <a:pPr marL="171450" indent="-171450">
              <a:lnSpc>
                <a:spcPts val="3000"/>
              </a:lnSpc>
              <a:spcBef>
                <a:spcPct val="20000"/>
              </a:spcBef>
              <a:buFont typeface="Arial"/>
              <a:buChar char="•"/>
            </a:pPr>
            <a:r>
              <a:rPr lang="nl-NL" b="1" dirty="0">
                <a:ea typeface="Geneva"/>
                <a:cs typeface="Calibri"/>
              </a:rPr>
              <a:t>Passend </a:t>
            </a:r>
            <a:r>
              <a:rPr lang="nl-NL" b="1" dirty="0" err="1">
                <a:ea typeface="Geneva"/>
                <a:cs typeface="Calibri"/>
              </a:rPr>
              <a:t>Voorzeningenniveau</a:t>
            </a:r>
            <a:r>
              <a:rPr lang="nl-NL" b="1" dirty="0">
                <a:ea typeface="Geneva"/>
                <a:cs typeface="Calibri"/>
              </a:rPr>
              <a:t>: </a:t>
            </a:r>
            <a:r>
              <a:rPr lang="nl-NL" dirty="0">
                <a:ea typeface="Geneva"/>
                <a:cs typeface="Calibri"/>
              </a:rPr>
              <a:t>Onze </a:t>
            </a:r>
            <a:r>
              <a:rPr lang="nl-NL" dirty="0" err="1">
                <a:ea typeface="Geneva"/>
                <a:cs typeface="Calibri"/>
              </a:rPr>
              <a:t>woningvoorrad</a:t>
            </a:r>
            <a:r>
              <a:rPr lang="nl-NL" dirty="0">
                <a:ea typeface="Geneva"/>
                <a:cs typeface="Calibri"/>
              </a:rPr>
              <a:t> passen we aan op de veranderende bevolkingssamenstelling</a:t>
            </a:r>
          </a:p>
          <a:p>
            <a:pPr marL="171450" indent="-171450">
              <a:lnSpc>
                <a:spcPts val="3000"/>
              </a:lnSpc>
              <a:spcBef>
                <a:spcPct val="20000"/>
              </a:spcBef>
              <a:buFont typeface="Arial"/>
              <a:buChar char="•"/>
            </a:pPr>
            <a:r>
              <a:rPr lang="nl-NL" b="1" dirty="0">
                <a:ea typeface="Geneva"/>
                <a:cs typeface="Calibri"/>
              </a:rPr>
              <a:t>Veiliger lopen en fietsen</a:t>
            </a:r>
            <a:r>
              <a:rPr lang="nl-NL" dirty="0">
                <a:ea typeface="Geneva"/>
                <a:cs typeface="Calibri"/>
              </a:rPr>
              <a:t>: Belangrijke fietsroutes zoals Hilversum Utrecht. </a:t>
            </a:r>
            <a:r>
              <a:rPr lang="nl-NL" dirty="0" err="1">
                <a:ea typeface="Geneva"/>
                <a:cs typeface="Calibri"/>
              </a:rPr>
              <a:t>VWe</a:t>
            </a:r>
            <a:r>
              <a:rPr lang="nl-NL" dirty="0">
                <a:ea typeface="Geneva"/>
                <a:cs typeface="Calibri"/>
              </a:rPr>
              <a:t> zetten in veilige verkeersknooppunten</a:t>
            </a:r>
            <a:endParaRPr lang="nl-NL" dirty="0">
              <a:cs typeface="Calibri"/>
            </a:endParaRPr>
          </a:p>
          <a:p>
            <a:pPr marL="171450" indent="-171450">
              <a:lnSpc>
                <a:spcPts val="3000"/>
              </a:lnSpc>
              <a:spcBef>
                <a:spcPct val="20000"/>
              </a:spcBef>
              <a:buFont typeface="Arial"/>
              <a:buChar char="•"/>
            </a:pPr>
            <a:endParaRPr lang="nl-NL" dirty="0">
              <a:cs typeface="Calibri"/>
            </a:endParaRPr>
          </a:p>
          <a:p>
            <a:pPr marL="171450" indent="-171450">
              <a:lnSpc>
                <a:spcPts val="3000"/>
              </a:lnSpc>
              <a:spcBef>
                <a:spcPct val="20000"/>
              </a:spcBef>
              <a:buFont typeface="Arial"/>
              <a:buChar char="•"/>
            </a:pPr>
            <a:endParaRPr lang="nl-NL" dirty="0">
              <a:cs typeface="Calibri"/>
            </a:endParaRPr>
          </a:p>
          <a:p>
            <a:pPr marL="171450" indent="-171450">
              <a:lnSpc>
                <a:spcPts val="3000"/>
              </a:lnSpc>
              <a:spcBef>
                <a:spcPct val="20000"/>
              </a:spcBef>
              <a:buFont typeface="Arial"/>
              <a:buChar char="•"/>
            </a:pPr>
            <a:endParaRPr lang="nl-NL" dirty="0">
              <a:cs typeface="Calibri"/>
            </a:endParaRP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4018988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375881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914452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A.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el Presentatie"/>
          <p:cNvSpPr txBox="1">
            <a:spLocks noGrp="1"/>
          </p:cNvSpPr>
          <p:nvPr>
            <p:ph type="body" sz="quarter" idx="21"/>
          </p:nvPr>
        </p:nvSpPr>
        <p:spPr>
          <a:xfrm>
            <a:off x="1270000" y="10433046"/>
            <a:ext cx="14035941" cy="1930402"/>
          </a:xfrm>
          <a:prstGeom prst="rect">
            <a:avLst/>
          </a:prstGeom>
        </p:spPr>
        <p:txBody>
          <a:bodyPr anchor="b"/>
          <a:lstStyle>
            <a:lvl1pPr marL="0" indent="0">
              <a:lnSpc>
                <a:spcPct val="80000"/>
              </a:lnSpc>
              <a:spcBef>
                <a:spcPts val="0"/>
              </a:spcBef>
              <a:buSzTx/>
              <a:buNone/>
              <a:defRPr sz="9100" cap="all" spc="273">
                <a:solidFill>
                  <a:srgbClr val="FDF8F0"/>
                </a:solidFill>
                <a:latin typeface="+mn-lt"/>
                <a:ea typeface="+mn-ea"/>
                <a:cs typeface="+mn-cs"/>
                <a:sym typeface="Sherika ExtraBold"/>
              </a:defRPr>
            </a:lvl1pPr>
          </a:lstStyle>
          <a:p>
            <a:pPr lvl="0"/>
            <a:r>
              <a:rPr lang="nl-NL"/>
              <a:t>Klikken om de tekststijl van het model te bewerken</a:t>
            </a:r>
          </a:p>
        </p:txBody>
      </p:sp>
      <p:sp>
        <p:nvSpPr>
          <p:cNvPr id="14" name="Presentator"/>
          <p:cNvSpPr txBox="1">
            <a:spLocks noGrp="1"/>
          </p:cNvSpPr>
          <p:nvPr>
            <p:ph type="body" sz="quarter" idx="22"/>
          </p:nvPr>
        </p:nvSpPr>
        <p:spPr>
          <a:xfrm>
            <a:off x="1270000" y="10212444"/>
            <a:ext cx="14035941" cy="599440"/>
          </a:xfrm>
          <a:prstGeom prst="rect">
            <a:avLst/>
          </a:prstGeom>
        </p:spPr>
        <p:txBody>
          <a:bodyPr anchor="b"/>
          <a:lstStyle>
            <a:lvl1pPr marL="0" indent="0" defTabSz="825500">
              <a:lnSpc>
                <a:spcPct val="150000"/>
              </a:lnSpc>
              <a:spcBef>
                <a:spcPts val="0"/>
              </a:spcBef>
              <a:buSzTx/>
              <a:buNone/>
              <a:defRPr sz="3500">
                <a:solidFill>
                  <a:srgbClr val="FDF8F0"/>
                </a:solidFill>
                <a:latin typeface="Sherika Regular"/>
                <a:ea typeface="Sherika Regular"/>
                <a:cs typeface="Sherika Regular"/>
                <a:sym typeface="Sherika Regular"/>
              </a:defRPr>
            </a:lvl1pPr>
          </a:lstStyle>
          <a:p>
            <a:pPr lvl="0"/>
            <a:r>
              <a:rPr lang="nl-NL"/>
              <a:t>Klikken om de tekststijl van het model te bewerken</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632000" y="3070226"/>
            <a:ext cx="10560000" cy="1279524"/>
          </a:xfrm>
        </p:spPr>
        <p:txBody>
          <a:bodyPr rIns="0" anchor="b"/>
          <a:lstStyle>
            <a:lvl1pPr marL="0" indent="0">
              <a:buNone/>
              <a:defRPr sz="4800" b="1">
                <a:solidFill>
                  <a:schemeClr val="accent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nl-NL"/>
              <a:t>Klikken om de tekststijl van het model te bewerken</a:t>
            </a:r>
          </a:p>
        </p:txBody>
      </p:sp>
      <p:sp>
        <p:nvSpPr>
          <p:cNvPr id="4" name="Content Placeholder 3"/>
          <p:cNvSpPr>
            <a:spLocks noGrp="1"/>
          </p:cNvSpPr>
          <p:nvPr>
            <p:ph sz="half" idx="2"/>
          </p:nvPr>
        </p:nvSpPr>
        <p:spPr>
          <a:xfrm>
            <a:off x="1632000" y="4349750"/>
            <a:ext cx="10560000" cy="7902576"/>
          </a:xfrm>
        </p:spPr>
        <p:txBody>
          <a:bodyPr rIns="0"/>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13152000" y="3070226"/>
            <a:ext cx="10560000" cy="1279524"/>
          </a:xfrm>
        </p:spPr>
        <p:txBody>
          <a:bodyPr anchor="b"/>
          <a:lstStyle>
            <a:lvl1pPr marL="0" indent="0">
              <a:buNone/>
              <a:defRPr sz="4800" b="1">
                <a:solidFill>
                  <a:schemeClr val="accent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nl-NL"/>
              <a:t>Klikken om de tekststijl van het model te bewerken</a:t>
            </a:r>
          </a:p>
        </p:txBody>
      </p:sp>
      <p:sp>
        <p:nvSpPr>
          <p:cNvPr id="6" name="Content Placeholder 5"/>
          <p:cNvSpPr>
            <a:spLocks noGrp="1"/>
          </p:cNvSpPr>
          <p:nvPr>
            <p:ph sz="quarter" idx="4"/>
          </p:nvPr>
        </p:nvSpPr>
        <p:spPr>
          <a:xfrm>
            <a:off x="13152000" y="4349750"/>
            <a:ext cx="1056000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3">
            <a:extLst>
              <a:ext uri="{FF2B5EF4-FFF2-40B4-BE49-F238E27FC236}">
                <a16:creationId xmlns:a16="http://schemas.microsoft.com/office/drawing/2014/main" id="{57759EFE-9E89-40EE-922F-6DD7FF37060D}"/>
              </a:ext>
            </a:extLst>
          </p:cNvPr>
          <p:cNvSpPr>
            <a:spLocks noGrp="1"/>
          </p:cNvSpPr>
          <p:nvPr>
            <p:ph type="dt" sz="half" idx="10"/>
          </p:nvPr>
        </p:nvSpPr>
        <p:spPr/>
        <p:txBody>
          <a:bodyPr/>
          <a:lstStyle>
            <a:lvl1pPr>
              <a:defRPr/>
            </a:lvl1pPr>
          </a:lstStyle>
          <a:p>
            <a:pPr>
              <a:defRPr/>
            </a:pPr>
            <a:r>
              <a:rPr lang="nl-NL"/>
              <a:t>Maart 2023</a:t>
            </a:r>
          </a:p>
        </p:txBody>
      </p:sp>
      <p:sp>
        <p:nvSpPr>
          <p:cNvPr id="8" name="Footer Placeholder 4">
            <a:extLst>
              <a:ext uri="{FF2B5EF4-FFF2-40B4-BE49-F238E27FC236}">
                <a16:creationId xmlns:a16="http://schemas.microsoft.com/office/drawing/2014/main" id="{E3B59FFD-0437-439A-BBC0-178999C0BE72}"/>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9" name="Slide Number Placeholder 5">
            <a:extLst>
              <a:ext uri="{FF2B5EF4-FFF2-40B4-BE49-F238E27FC236}">
                <a16:creationId xmlns:a16="http://schemas.microsoft.com/office/drawing/2014/main" id="{4605F6DF-EF26-4392-85F5-70ADDFD9FBA8}"/>
              </a:ext>
            </a:extLst>
          </p:cNvPr>
          <p:cNvSpPr>
            <a:spLocks noGrp="1"/>
          </p:cNvSpPr>
          <p:nvPr>
            <p:ph type="sldNum" sz="quarter" idx="12"/>
          </p:nvPr>
        </p:nvSpPr>
        <p:spPr/>
        <p:txBody>
          <a:bodyPr/>
          <a:lstStyle>
            <a:lvl1pPr>
              <a:defRPr/>
            </a:lvl1pPr>
          </a:lstStyle>
          <a:p>
            <a:pPr>
              <a:defRPr/>
            </a:pPr>
            <a:fld id="{286F2984-E33F-45F7-951B-5D358F5639C8}" type="slidenum">
              <a:rPr lang="en-US" altLang="nl-NL"/>
              <a:pPr>
                <a:defRPr/>
              </a:pPr>
              <a:t>‹nr.›</a:t>
            </a:fld>
            <a:endParaRPr lang="en-US" altLang="nl-NL"/>
          </a:p>
        </p:txBody>
      </p:sp>
    </p:spTree>
    <p:extLst>
      <p:ext uri="{BB962C8B-B14F-4D97-AF65-F5344CB8AC3E}">
        <p14:creationId xmlns:p14="http://schemas.microsoft.com/office/powerpoint/2010/main" val="624513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Date Placeholder 3">
            <a:extLst>
              <a:ext uri="{FF2B5EF4-FFF2-40B4-BE49-F238E27FC236}">
                <a16:creationId xmlns:a16="http://schemas.microsoft.com/office/drawing/2014/main" id="{30E01392-D424-4EFB-A6CD-33DD2FA94500}"/>
              </a:ext>
            </a:extLst>
          </p:cNvPr>
          <p:cNvSpPr>
            <a:spLocks noGrp="1"/>
          </p:cNvSpPr>
          <p:nvPr>
            <p:ph type="dt" sz="half" idx="10"/>
          </p:nvPr>
        </p:nvSpPr>
        <p:spPr/>
        <p:txBody>
          <a:bodyPr/>
          <a:lstStyle>
            <a:lvl1pPr>
              <a:defRPr/>
            </a:lvl1pPr>
          </a:lstStyle>
          <a:p>
            <a:pPr>
              <a:defRPr/>
            </a:pPr>
            <a:r>
              <a:rPr lang="nl-NL"/>
              <a:t>Maart 2023</a:t>
            </a:r>
          </a:p>
        </p:txBody>
      </p:sp>
      <p:sp>
        <p:nvSpPr>
          <p:cNvPr id="4" name="Footer Placeholder 4">
            <a:extLst>
              <a:ext uri="{FF2B5EF4-FFF2-40B4-BE49-F238E27FC236}">
                <a16:creationId xmlns:a16="http://schemas.microsoft.com/office/drawing/2014/main" id="{34470E36-30EF-4A6D-B059-AF385B5B94D3}"/>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5" name="Slide Number Placeholder 5">
            <a:extLst>
              <a:ext uri="{FF2B5EF4-FFF2-40B4-BE49-F238E27FC236}">
                <a16:creationId xmlns:a16="http://schemas.microsoft.com/office/drawing/2014/main" id="{33A5D9D9-F9A8-48CE-A301-64619CF02353}"/>
              </a:ext>
            </a:extLst>
          </p:cNvPr>
          <p:cNvSpPr>
            <a:spLocks noGrp="1"/>
          </p:cNvSpPr>
          <p:nvPr>
            <p:ph type="sldNum" sz="quarter" idx="12"/>
          </p:nvPr>
        </p:nvSpPr>
        <p:spPr/>
        <p:txBody>
          <a:bodyPr/>
          <a:lstStyle>
            <a:lvl1pPr>
              <a:defRPr/>
            </a:lvl1pPr>
          </a:lstStyle>
          <a:p>
            <a:pPr>
              <a:defRPr/>
            </a:pPr>
            <a:fld id="{D9983325-F9B4-407F-B05F-A9185DAE904D}" type="slidenum">
              <a:rPr lang="en-US" altLang="nl-NL"/>
              <a:pPr>
                <a:defRPr/>
              </a:pPr>
              <a:t>‹nr.›</a:t>
            </a:fld>
            <a:endParaRPr lang="en-US" altLang="nl-NL"/>
          </a:p>
        </p:txBody>
      </p:sp>
    </p:spTree>
    <p:extLst>
      <p:ext uri="{BB962C8B-B14F-4D97-AF65-F5344CB8AC3E}">
        <p14:creationId xmlns:p14="http://schemas.microsoft.com/office/powerpoint/2010/main" val="28594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1D4774-39D0-41EF-9370-A2635F57CA6D}"/>
              </a:ext>
            </a:extLst>
          </p:cNvPr>
          <p:cNvSpPr>
            <a:spLocks noGrp="1"/>
          </p:cNvSpPr>
          <p:nvPr>
            <p:ph type="dt" sz="half" idx="10"/>
          </p:nvPr>
        </p:nvSpPr>
        <p:spPr/>
        <p:txBody>
          <a:bodyPr/>
          <a:lstStyle>
            <a:lvl1pPr>
              <a:defRPr/>
            </a:lvl1pPr>
          </a:lstStyle>
          <a:p>
            <a:pPr>
              <a:defRPr/>
            </a:pPr>
            <a:r>
              <a:rPr lang="nl-NL"/>
              <a:t>Maart 2023</a:t>
            </a:r>
          </a:p>
        </p:txBody>
      </p:sp>
      <p:sp>
        <p:nvSpPr>
          <p:cNvPr id="3" name="Footer Placeholder 4">
            <a:extLst>
              <a:ext uri="{FF2B5EF4-FFF2-40B4-BE49-F238E27FC236}">
                <a16:creationId xmlns:a16="http://schemas.microsoft.com/office/drawing/2014/main" id="{B109085D-6EBA-4A50-A661-911AB770FE5E}"/>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4" name="Slide Number Placeholder 5">
            <a:extLst>
              <a:ext uri="{FF2B5EF4-FFF2-40B4-BE49-F238E27FC236}">
                <a16:creationId xmlns:a16="http://schemas.microsoft.com/office/drawing/2014/main" id="{E7994080-A817-4DEE-8A14-2A221488E21A}"/>
              </a:ext>
            </a:extLst>
          </p:cNvPr>
          <p:cNvSpPr>
            <a:spLocks noGrp="1"/>
          </p:cNvSpPr>
          <p:nvPr>
            <p:ph type="sldNum" sz="quarter" idx="12"/>
          </p:nvPr>
        </p:nvSpPr>
        <p:spPr/>
        <p:txBody>
          <a:bodyPr/>
          <a:lstStyle>
            <a:lvl1pPr>
              <a:defRPr/>
            </a:lvl1pPr>
          </a:lstStyle>
          <a:p>
            <a:pPr>
              <a:defRPr/>
            </a:pPr>
            <a:fld id="{AA173215-604F-4897-B9DF-FC0EF08FB9A4}" type="slidenum">
              <a:rPr lang="en-US" altLang="nl-NL"/>
              <a:pPr>
                <a:defRPr/>
              </a:pPr>
              <a:t>‹nr.›</a:t>
            </a:fld>
            <a:endParaRPr lang="en-US" altLang="nl-NL"/>
          </a:p>
        </p:txBody>
      </p:sp>
    </p:spTree>
    <p:extLst>
      <p:ext uri="{BB962C8B-B14F-4D97-AF65-F5344CB8AC3E}">
        <p14:creationId xmlns:p14="http://schemas.microsoft.com/office/powerpoint/2010/main" val="555966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7008000" cy="2324100"/>
          </a:xfrm>
        </p:spPr>
        <p:txBody>
          <a:bodyPr anchor="b"/>
          <a:lstStyle>
            <a:lvl1pPr algn="l">
              <a:defRPr sz="4000" b="1"/>
            </a:lvl1pPr>
          </a:lstStyle>
          <a:p>
            <a:r>
              <a:rPr lang="nl-NL"/>
              <a:t>Klik om stijl te bewerken</a:t>
            </a:r>
            <a:endParaRPr lang="en-US" dirty="0"/>
          </a:p>
        </p:txBody>
      </p:sp>
      <p:sp>
        <p:nvSpPr>
          <p:cNvPr id="3" name="Content Placeholder 2"/>
          <p:cNvSpPr>
            <a:spLocks noGrp="1"/>
          </p:cNvSpPr>
          <p:nvPr>
            <p:ph idx="1"/>
          </p:nvPr>
        </p:nvSpPr>
        <p:spPr>
          <a:xfrm>
            <a:off x="9120000" y="914402"/>
            <a:ext cx="14857600" cy="11277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632000" y="914400"/>
            <a:ext cx="7008000" cy="11277600"/>
          </a:xfrm>
        </p:spPr>
        <p:txBody>
          <a:bodyPr rIns="0"/>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nl-NL"/>
              <a:t>Klikken om de tekststijl van het model te bewerken</a:t>
            </a:r>
          </a:p>
        </p:txBody>
      </p:sp>
      <p:sp>
        <p:nvSpPr>
          <p:cNvPr id="5" name="Date Placeholder 3">
            <a:extLst>
              <a:ext uri="{FF2B5EF4-FFF2-40B4-BE49-F238E27FC236}">
                <a16:creationId xmlns:a16="http://schemas.microsoft.com/office/drawing/2014/main" id="{F9885763-282D-4065-A3DF-EB1027EE9120}"/>
              </a:ext>
            </a:extLst>
          </p:cNvPr>
          <p:cNvSpPr>
            <a:spLocks noGrp="1"/>
          </p:cNvSpPr>
          <p:nvPr>
            <p:ph type="dt" sz="half" idx="10"/>
          </p:nvPr>
        </p:nvSpPr>
        <p:spPr/>
        <p:txBody>
          <a:bodyPr/>
          <a:lstStyle>
            <a:lvl1pPr>
              <a:defRPr/>
            </a:lvl1pPr>
          </a:lstStyle>
          <a:p>
            <a:pPr>
              <a:defRPr/>
            </a:pPr>
            <a:r>
              <a:rPr lang="nl-NL"/>
              <a:t>Maart 2023</a:t>
            </a:r>
          </a:p>
        </p:txBody>
      </p:sp>
      <p:sp>
        <p:nvSpPr>
          <p:cNvPr id="6" name="Footer Placeholder 4">
            <a:extLst>
              <a:ext uri="{FF2B5EF4-FFF2-40B4-BE49-F238E27FC236}">
                <a16:creationId xmlns:a16="http://schemas.microsoft.com/office/drawing/2014/main" id="{C82732C0-88DB-41F4-BC43-7124A6F4E699}"/>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7" name="Slide Number Placeholder 5">
            <a:extLst>
              <a:ext uri="{FF2B5EF4-FFF2-40B4-BE49-F238E27FC236}">
                <a16:creationId xmlns:a16="http://schemas.microsoft.com/office/drawing/2014/main" id="{DCB97A07-D518-4D28-A1BF-9D755AADD9CF}"/>
              </a:ext>
            </a:extLst>
          </p:cNvPr>
          <p:cNvSpPr>
            <a:spLocks noGrp="1"/>
          </p:cNvSpPr>
          <p:nvPr>
            <p:ph type="sldNum" sz="quarter" idx="12"/>
          </p:nvPr>
        </p:nvSpPr>
        <p:spPr/>
        <p:txBody>
          <a:bodyPr/>
          <a:lstStyle>
            <a:lvl1pPr>
              <a:defRPr/>
            </a:lvl1pPr>
          </a:lstStyle>
          <a:p>
            <a:pPr>
              <a:defRPr/>
            </a:pPr>
            <a:fld id="{BBE9A9D6-66AA-405D-9A72-1B9F3668BE96}" type="slidenum">
              <a:rPr lang="en-US" altLang="nl-NL"/>
              <a:pPr>
                <a:defRPr/>
              </a:pPr>
              <a:t>‹nr.›</a:t>
            </a:fld>
            <a:endParaRPr lang="en-US" altLang="nl-NL"/>
          </a:p>
        </p:txBody>
      </p:sp>
    </p:spTree>
    <p:extLst>
      <p:ext uri="{BB962C8B-B14F-4D97-AF65-F5344CB8AC3E}">
        <p14:creationId xmlns:p14="http://schemas.microsoft.com/office/powerpoint/2010/main" val="1684861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32000" y="9601200"/>
            <a:ext cx="22080000" cy="1133476"/>
          </a:xfrm>
        </p:spPr>
        <p:txBody>
          <a:bodyPr anchor="ctr"/>
          <a:lstStyle>
            <a:lvl1pPr algn="l">
              <a:defRPr sz="4000" b="1"/>
            </a:lvl1pPr>
          </a:lstStyle>
          <a:p>
            <a:r>
              <a:rPr lang="nl-NL"/>
              <a:t>Klik om stijl te bewerken</a:t>
            </a:r>
            <a:endParaRPr lang="en-US" dirty="0"/>
          </a:p>
        </p:txBody>
      </p:sp>
      <p:sp>
        <p:nvSpPr>
          <p:cNvPr id="3" name="Picture Placeholder 2"/>
          <p:cNvSpPr>
            <a:spLocks noGrp="1"/>
          </p:cNvSpPr>
          <p:nvPr>
            <p:ph type="pic" idx="1"/>
          </p:nvPr>
        </p:nvSpPr>
        <p:spPr>
          <a:xfrm>
            <a:off x="1632000" y="1225550"/>
            <a:ext cx="22080000" cy="82296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nl-NL" noProof="0"/>
              <a:t>Klik op het pictogram als u een afbeelding wilt toevoegen</a:t>
            </a:r>
            <a:endParaRPr lang="en-US" noProof="0"/>
          </a:p>
        </p:txBody>
      </p:sp>
      <p:sp>
        <p:nvSpPr>
          <p:cNvPr id="4" name="Text Placeholder 3"/>
          <p:cNvSpPr>
            <a:spLocks noGrp="1"/>
          </p:cNvSpPr>
          <p:nvPr>
            <p:ph type="body" sz="half" idx="2"/>
          </p:nvPr>
        </p:nvSpPr>
        <p:spPr>
          <a:xfrm>
            <a:off x="1632000" y="10734676"/>
            <a:ext cx="220800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nl-NL"/>
              <a:t>Klikken om de tekststijl van het model te bewerken</a:t>
            </a:r>
          </a:p>
        </p:txBody>
      </p:sp>
      <p:sp>
        <p:nvSpPr>
          <p:cNvPr id="5" name="Date Placeholder 3">
            <a:extLst>
              <a:ext uri="{FF2B5EF4-FFF2-40B4-BE49-F238E27FC236}">
                <a16:creationId xmlns:a16="http://schemas.microsoft.com/office/drawing/2014/main" id="{1062B5FB-2AE9-4FA6-BD94-2B767382EA87}"/>
              </a:ext>
            </a:extLst>
          </p:cNvPr>
          <p:cNvSpPr>
            <a:spLocks noGrp="1"/>
          </p:cNvSpPr>
          <p:nvPr>
            <p:ph type="dt" sz="half" idx="10"/>
          </p:nvPr>
        </p:nvSpPr>
        <p:spPr/>
        <p:txBody>
          <a:bodyPr/>
          <a:lstStyle>
            <a:lvl1pPr>
              <a:defRPr/>
            </a:lvl1pPr>
          </a:lstStyle>
          <a:p>
            <a:pPr>
              <a:defRPr/>
            </a:pPr>
            <a:r>
              <a:rPr lang="nl-NL"/>
              <a:t>Maart 2023</a:t>
            </a:r>
          </a:p>
        </p:txBody>
      </p:sp>
      <p:sp>
        <p:nvSpPr>
          <p:cNvPr id="6" name="Footer Placeholder 4">
            <a:extLst>
              <a:ext uri="{FF2B5EF4-FFF2-40B4-BE49-F238E27FC236}">
                <a16:creationId xmlns:a16="http://schemas.microsoft.com/office/drawing/2014/main" id="{F2914FB8-7766-465A-854A-652FA95E1842}"/>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7" name="Slide Number Placeholder 5">
            <a:extLst>
              <a:ext uri="{FF2B5EF4-FFF2-40B4-BE49-F238E27FC236}">
                <a16:creationId xmlns:a16="http://schemas.microsoft.com/office/drawing/2014/main" id="{238A6475-2B7A-4F21-A6CD-A9A85253FBF1}"/>
              </a:ext>
            </a:extLst>
          </p:cNvPr>
          <p:cNvSpPr>
            <a:spLocks noGrp="1"/>
          </p:cNvSpPr>
          <p:nvPr>
            <p:ph type="sldNum" sz="quarter" idx="12"/>
          </p:nvPr>
        </p:nvSpPr>
        <p:spPr/>
        <p:txBody>
          <a:bodyPr/>
          <a:lstStyle>
            <a:lvl1pPr>
              <a:defRPr/>
            </a:lvl1pPr>
          </a:lstStyle>
          <a:p>
            <a:pPr>
              <a:defRPr/>
            </a:pPr>
            <a:fld id="{78905611-0476-429E-802A-DC3288775B98}" type="slidenum">
              <a:rPr lang="en-US" altLang="nl-NL"/>
              <a:pPr>
                <a:defRPr/>
              </a:pPr>
              <a:t>‹nr.›</a:t>
            </a:fld>
            <a:endParaRPr lang="en-US" altLang="nl-NL"/>
          </a:p>
        </p:txBody>
      </p:sp>
    </p:spTree>
    <p:extLst>
      <p:ext uri="{BB962C8B-B14F-4D97-AF65-F5344CB8AC3E}">
        <p14:creationId xmlns:p14="http://schemas.microsoft.com/office/powerpoint/2010/main" val="3504927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632000" y="3352803"/>
            <a:ext cx="22080000" cy="8899526"/>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3810D796-F238-4356-B1DE-C9F80B6108CD}"/>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35383A81-720F-4CEC-921B-8D5A859D38A3}"/>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6676FA0C-DE76-4F5A-8AC2-E3DE67539C2E}"/>
              </a:ext>
            </a:extLst>
          </p:cNvPr>
          <p:cNvSpPr>
            <a:spLocks noGrp="1"/>
          </p:cNvSpPr>
          <p:nvPr>
            <p:ph type="sldNum" sz="quarter" idx="12"/>
          </p:nvPr>
        </p:nvSpPr>
        <p:spPr/>
        <p:txBody>
          <a:bodyPr/>
          <a:lstStyle>
            <a:lvl1pPr>
              <a:defRPr/>
            </a:lvl1pPr>
          </a:lstStyle>
          <a:p>
            <a:pPr>
              <a:defRPr/>
            </a:pPr>
            <a:fld id="{A5F63727-CEEE-4FE5-B323-5A87C1482B8B}" type="slidenum">
              <a:rPr lang="en-US" altLang="nl-NL"/>
              <a:pPr>
                <a:defRPr/>
              </a:pPr>
              <a:t>‹nr.›</a:t>
            </a:fld>
            <a:endParaRPr lang="en-US" altLang="nl-NL"/>
          </a:p>
        </p:txBody>
      </p:sp>
    </p:spTree>
    <p:extLst>
      <p:ext uri="{BB962C8B-B14F-4D97-AF65-F5344CB8AC3E}">
        <p14:creationId xmlns:p14="http://schemas.microsoft.com/office/powerpoint/2010/main" val="2407628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9"/>
            <a:ext cx="5486400" cy="11703050"/>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1632000" y="549279"/>
            <a:ext cx="15640000" cy="117030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CF2B7494-4F24-4C41-B358-21231DBBC9CF}"/>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5E902A0C-D2D9-47C4-8B33-621C1A388976}"/>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EABAAE82-1F32-4CD5-93E0-2A82EE15C6FB}"/>
              </a:ext>
            </a:extLst>
          </p:cNvPr>
          <p:cNvSpPr>
            <a:spLocks noGrp="1"/>
          </p:cNvSpPr>
          <p:nvPr>
            <p:ph type="sldNum" sz="quarter" idx="12"/>
          </p:nvPr>
        </p:nvSpPr>
        <p:spPr/>
        <p:txBody>
          <a:bodyPr/>
          <a:lstStyle>
            <a:lvl1pPr>
              <a:defRPr/>
            </a:lvl1pPr>
          </a:lstStyle>
          <a:p>
            <a:pPr>
              <a:defRPr/>
            </a:pPr>
            <a:fld id="{BE9A6A90-2B65-400F-8895-1652A0F0664D}" type="slidenum">
              <a:rPr lang="en-US" altLang="nl-NL"/>
              <a:pPr>
                <a:defRPr/>
              </a:pPr>
              <a:t>‹nr.›</a:t>
            </a:fld>
            <a:endParaRPr lang="en-US" altLang="nl-NL"/>
          </a:p>
        </p:txBody>
      </p:sp>
    </p:spTree>
    <p:extLst>
      <p:ext uri="{BB962C8B-B14F-4D97-AF65-F5344CB8AC3E}">
        <p14:creationId xmlns:p14="http://schemas.microsoft.com/office/powerpoint/2010/main" val="92013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5D. Quote / Image">
    <p:bg>
      <p:bgPr>
        <a:solidFill>
          <a:srgbClr val="353535"/>
        </a:solidFill>
        <a:effectLst/>
      </p:bgPr>
    </p:bg>
    <p:spTree>
      <p:nvGrpSpPr>
        <p:cNvPr id="1" name=""/>
        <p:cNvGrpSpPr/>
        <p:nvPr/>
      </p:nvGrpSpPr>
      <p:grpSpPr>
        <a:xfrm>
          <a:off x="0" y="0"/>
          <a:ext cx="0" cy="0"/>
          <a:chOff x="0" y="0"/>
          <a:chExt cx="0" cy="0"/>
        </a:xfrm>
      </p:grpSpPr>
      <p:sp>
        <p:nvSpPr>
          <p:cNvPr id="180" name="Image"/>
          <p:cNvSpPr>
            <a:spLocks noGrp="1"/>
          </p:cNvSpPr>
          <p:nvPr>
            <p:ph type="pic" idx="21"/>
          </p:nvPr>
        </p:nvSpPr>
        <p:spPr>
          <a:xfrm>
            <a:off x="4256918" y="-603809"/>
            <a:ext cx="26523015" cy="14923618"/>
          </a:xfrm>
          <a:prstGeom prst="rect">
            <a:avLst/>
          </a:prstGeom>
        </p:spPr>
        <p:txBody>
          <a:bodyPr lIns="91439" tIns="45719" rIns="91439" bIns="45719">
            <a:noAutofit/>
          </a:bodyPr>
          <a:lstStyle/>
          <a:p>
            <a:r>
              <a:rPr lang="nl-NL"/>
              <a:t>Klik op het pictogram als u een afbeelding wilt toevoegen</a:t>
            </a:r>
            <a:endParaRPr/>
          </a:p>
        </p:txBody>
      </p:sp>
      <p:pic>
        <p:nvPicPr>
          <p:cNvPr id="181" name="KC Logo Wit.png" descr="KC Logo Wit.png"/>
          <p:cNvPicPr>
            <a:picLocks noChangeAspect="1"/>
          </p:cNvPicPr>
          <p:nvPr/>
        </p:nvPicPr>
        <p:blipFill>
          <a:blip r:embed="rId2"/>
          <a:stretch>
            <a:fillRect/>
          </a:stretch>
        </p:blipFill>
        <p:spPr>
          <a:xfrm>
            <a:off x="21107891" y="12190905"/>
            <a:ext cx="2133110" cy="636095"/>
          </a:xfrm>
          <a:prstGeom prst="rect">
            <a:avLst/>
          </a:prstGeom>
          <a:ln w="12700">
            <a:miter lim="400000"/>
          </a:ln>
          <a:effectLst>
            <a:outerShdw blurRad="114300" dist="25400" dir="5400000" rotWithShape="0">
              <a:srgbClr val="000000">
                <a:alpha val="49364"/>
              </a:srgbClr>
            </a:outerShdw>
          </a:effectLst>
        </p:spPr>
      </p:pic>
      <p:sp>
        <p:nvSpPr>
          <p:cNvPr id="182" name="Titel Presentatie"/>
          <p:cNvSpPr txBox="1">
            <a:spLocks noGrp="1"/>
          </p:cNvSpPr>
          <p:nvPr>
            <p:ph type="body" sz="quarter" idx="22"/>
          </p:nvPr>
        </p:nvSpPr>
        <p:spPr>
          <a:xfrm>
            <a:off x="1270000" y="7655492"/>
            <a:ext cx="10966368" cy="4395149"/>
          </a:xfrm>
          <a:prstGeom prst="rect">
            <a:avLst/>
          </a:prstGeom>
        </p:spPr>
        <p:txBody>
          <a:bodyPr/>
          <a:lstStyle>
            <a:lvl1pPr marL="0" indent="0" defTabSz="2316421">
              <a:lnSpc>
                <a:spcPct val="100000"/>
              </a:lnSpc>
              <a:spcBef>
                <a:spcPts val="0"/>
              </a:spcBef>
              <a:buSzTx/>
              <a:buNone/>
              <a:defRPr sz="6840" cap="all">
                <a:solidFill>
                  <a:srgbClr val="FDF8F0"/>
                </a:solidFill>
                <a:latin typeface="+mn-lt"/>
                <a:ea typeface="+mn-ea"/>
                <a:cs typeface="+mn-cs"/>
                <a:sym typeface="Sherika ExtraBold"/>
              </a:defRPr>
            </a:lvl1pPr>
          </a:lstStyle>
          <a:p>
            <a:pPr lvl="0"/>
            <a:r>
              <a:rPr lang="nl-NL"/>
              <a:t>Klikken om de tekststijl van het model te bewerken</a:t>
            </a:r>
          </a:p>
        </p:txBody>
      </p:sp>
      <p:sp>
        <p:nvSpPr>
          <p:cNvPr id="183" name="- John Doe"/>
          <p:cNvSpPr txBox="1">
            <a:spLocks noGrp="1"/>
          </p:cNvSpPr>
          <p:nvPr>
            <p:ph type="body" sz="quarter" idx="23"/>
          </p:nvPr>
        </p:nvSpPr>
        <p:spPr>
          <a:xfrm>
            <a:off x="1270000" y="12064909"/>
            <a:ext cx="10966368" cy="518986"/>
          </a:xfrm>
          <a:prstGeom prst="rect">
            <a:avLst/>
          </a:prstGeom>
        </p:spPr>
        <p:txBody>
          <a:bodyPr anchor="ctr">
            <a:spAutoFit/>
          </a:bodyPr>
          <a:lstStyle>
            <a:lvl1pPr marL="0" indent="0" defTabSz="825500">
              <a:lnSpc>
                <a:spcPct val="150000"/>
              </a:lnSpc>
              <a:spcBef>
                <a:spcPts val="0"/>
              </a:spcBef>
              <a:buSzTx/>
              <a:buNone/>
              <a:defRPr sz="3500">
                <a:solidFill>
                  <a:srgbClr val="FDF8F0"/>
                </a:solidFill>
                <a:latin typeface="Sherika Regular"/>
                <a:ea typeface="Sherika Regular"/>
                <a:cs typeface="Sherika Regular"/>
                <a:sym typeface="Sherika Regular"/>
              </a:defRPr>
            </a:lvl1pPr>
          </a:lstStyle>
          <a:p>
            <a:pPr lvl="0"/>
            <a:r>
              <a:rPr lang="nl-NL"/>
              <a:t>Klikken om de tekststijl van het model te bewerken</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9D. Title / Sub / Body">
    <p:bg>
      <p:bgPr>
        <a:solidFill>
          <a:srgbClr val="353535"/>
        </a:solidFill>
        <a:effectLst/>
      </p:bgPr>
    </p:bg>
    <p:spTree>
      <p:nvGrpSpPr>
        <p:cNvPr id="1" name=""/>
        <p:cNvGrpSpPr/>
        <p:nvPr/>
      </p:nvGrpSpPr>
      <p:grpSpPr>
        <a:xfrm>
          <a:off x="0" y="0"/>
          <a:ext cx="0" cy="0"/>
          <a:chOff x="0" y="0"/>
          <a:chExt cx="0" cy="0"/>
        </a:xfrm>
      </p:grpSpPr>
      <p:sp>
        <p:nvSpPr>
          <p:cNvPr id="370" name="Titel Presentatie"/>
          <p:cNvSpPr txBox="1">
            <a:spLocks noGrp="1"/>
          </p:cNvSpPr>
          <p:nvPr>
            <p:ph type="body" sz="quarter" idx="21"/>
          </p:nvPr>
        </p:nvSpPr>
        <p:spPr>
          <a:xfrm>
            <a:off x="1270000" y="5054260"/>
            <a:ext cx="10160000" cy="2337849"/>
          </a:xfrm>
          <a:prstGeom prst="rect">
            <a:avLst/>
          </a:prstGeom>
        </p:spPr>
        <p:txBody>
          <a:bodyPr anchor="b"/>
          <a:lstStyle/>
          <a:p>
            <a:pPr marL="0" lvl="0" indent="0">
              <a:lnSpc>
                <a:spcPct val="100000"/>
              </a:lnSpc>
              <a:spcBef>
                <a:spcPts val="0"/>
              </a:spcBef>
              <a:buSzTx/>
              <a:buNone/>
              <a:defRPr sz="7200" cap="all">
                <a:solidFill>
                  <a:srgbClr val="FDF8F0"/>
                </a:solidFill>
                <a:latin typeface="+mn-lt"/>
                <a:ea typeface="+mn-ea"/>
                <a:cs typeface="+mn-cs"/>
                <a:sym typeface="Sherika ExtraBold"/>
              </a:defRPr>
            </a:pPr>
            <a:r>
              <a:rPr lang="nl-NL"/>
              <a:t>Klikken om de tekststijl van het model te bewerken</a:t>
            </a:r>
          </a:p>
          <a:p>
            <a:pPr marL="0" lvl="1" indent="0">
              <a:lnSpc>
                <a:spcPct val="100000"/>
              </a:lnSpc>
              <a:spcBef>
                <a:spcPts val="0"/>
              </a:spcBef>
              <a:buSzTx/>
              <a:buNone/>
              <a:defRPr sz="7200" cap="all">
                <a:solidFill>
                  <a:srgbClr val="FDF8F0"/>
                </a:solidFill>
                <a:latin typeface="+mn-lt"/>
                <a:ea typeface="+mn-ea"/>
                <a:cs typeface="+mn-cs"/>
                <a:sym typeface="Sherika ExtraBold"/>
              </a:defRPr>
            </a:pPr>
            <a:r>
              <a:rPr lang="nl-NL"/>
              <a:t>Tweede niveau</a:t>
            </a:r>
          </a:p>
        </p:txBody>
      </p:sp>
      <p:sp>
        <p:nvSpPr>
          <p:cNvPr id="371" name="Iets langere subtitel, wellicht over 1 of 2 regels"/>
          <p:cNvSpPr txBox="1">
            <a:spLocks noGrp="1"/>
          </p:cNvSpPr>
          <p:nvPr>
            <p:ph type="body" sz="quarter" idx="22"/>
          </p:nvPr>
        </p:nvSpPr>
        <p:spPr>
          <a:xfrm>
            <a:off x="1270000" y="7702710"/>
            <a:ext cx="10160000" cy="518986"/>
          </a:xfrm>
          <a:prstGeom prst="rect">
            <a:avLst/>
          </a:prstGeom>
        </p:spPr>
        <p:txBody>
          <a:bodyPr anchor="ctr">
            <a:spAutoFit/>
          </a:bodyPr>
          <a:lstStyle>
            <a:lvl1pPr marL="0" indent="0" defTabSz="825500">
              <a:lnSpc>
                <a:spcPct val="150000"/>
              </a:lnSpc>
              <a:spcBef>
                <a:spcPts val="0"/>
              </a:spcBef>
              <a:buSzTx/>
              <a:buNone/>
              <a:defRPr sz="3500">
                <a:solidFill>
                  <a:srgbClr val="FDF8F0"/>
                </a:solidFill>
                <a:latin typeface="Sherika Regular"/>
                <a:ea typeface="Sherika Regular"/>
                <a:cs typeface="Sherika Regular"/>
                <a:sym typeface="Sherika Regular"/>
              </a:defRPr>
            </a:lvl1pPr>
          </a:lstStyle>
          <a:p>
            <a:pPr lvl="0"/>
            <a:r>
              <a:rPr lang="nl-NL"/>
              <a:t>Klikken om de tekststijl van het model te bewerken</a:t>
            </a:r>
          </a:p>
        </p:txBody>
      </p:sp>
      <p:sp>
        <p:nvSpPr>
          <p:cNvPr id="372" name="Image"/>
          <p:cNvSpPr>
            <a:spLocks noGrp="1"/>
          </p:cNvSpPr>
          <p:nvPr>
            <p:ph type="pic" idx="23"/>
          </p:nvPr>
        </p:nvSpPr>
        <p:spPr>
          <a:xfrm>
            <a:off x="4256918" y="-603809"/>
            <a:ext cx="26523015" cy="14923618"/>
          </a:xfrm>
          <a:prstGeom prst="rect">
            <a:avLst/>
          </a:prstGeom>
        </p:spPr>
        <p:txBody>
          <a:bodyPr lIns="91439" tIns="45719" rIns="91439" bIns="45719">
            <a:noAutofit/>
          </a:bodyPr>
          <a:lstStyle/>
          <a:p>
            <a:r>
              <a:rPr lang="nl-NL"/>
              <a:t>Klik op het pictogram als u een afbeelding wilt toevoegen</a:t>
            </a:r>
            <a:endParaRPr/>
          </a:p>
        </p:txBody>
      </p:sp>
      <p:pic>
        <p:nvPicPr>
          <p:cNvPr id="373" name="KC Logo Wit.png" descr="KC Logo Wit.png"/>
          <p:cNvPicPr>
            <a:picLocks noChangeAspect="1"/>
          </p:cNvPicPr>
          <p:nvPr/>
        </p:nvPicPr>
        <p:blipFill>
          <a:blip r:embed="rId2"/>
          <a:stretch>
            <a:fillRect/>
          </a:stretch>
        </p:blipFill>
        <p:spPr>
          <a:xfrm>
            <a:off x="21107891" y="12190905"/>
            <a:ext cx="2133110" cy="636095"/>
          </a:xfrm>
          <a:prstGeom prst="rect">
            <a:avLst/>
          </a:prstGeom>
          <a:ln w="12700">
            <a:miter lim="400000"/>
          </a:ln>
          <a:effectLst>
            <a:outerShdw blurRad="114300" dist="25400" dir="5400000" rotWithShape="0">
              <a:srgbClr val="000000">
                <a:alpha val="49364"/>
              </a:srgbClr>
            </a:outerShdw>
          </a:effectLst>
        </p:spPr>
      </p:pic>
      <p:sp>
        <p:nvSpPr>
          <p:cNvPr id="374" name="Nullam quis risus eget urna mollis ornare vel eu leo. Lorem ipsum dolor sit amet, consectetur adipiscing elit. Lorem ipsum dolor sit amet, consectetur adipiscing elit.…"/>
          <p:cNvSpPr txBox="1">
            <a:spLocks noGrp="1"/>
          </p:cNvSpPr>
          <p:nvPr>
            <p:ph type="body" sz="quarter" idx="24"/>
          </p:nvPr>
        </p:nvSpPr>
        <p:spPr>
          <a:xfrm>
            <a:off x="1270000" y="8659297"/>
            <a:ext cx="10160000" cy="3807613"/>
          </a:xfrm>
          <a:prstGeom prst="rect">
            <a:avLst/>
          </a:prstGeom>
        </p:spPr>
        <p:txBody>
          <a:bodyPr>
            <a:spAutoFit/>
          </a:bodyPr>
          <a:lstStyle/>
          <a:p>
            <a:pPr marL="0" lvl="0" indent="0" defTabSz="825500">
              <a:lnSpc>
                <a:spcPct val="150000"/>
              </a:lnSpc>
              <a:spcBef>
                <a:spcPts val="0"/>
              </a:spcBef>
              <a:buSzTx/>
              <a:buNone/>
              <a:defRPr sz="2700">
                <a:solidFill>
                  <a:srgbClr val="FDF8F0"/>
                </a:solidFill>
                <a:latin typeface="Sherika Regular"/>
                <a:ea typeface="Sherika Regular"/>
                <a:cs typeface="Sherika Regular"/>
                <a:sym typeface="Sherika Regular"/>
              </a:defRPr>
            </a:pPr>
            <a:r>
              <a:rPr lang="nl-NL"/>
              <a:t>Klikken om de tekststijl van het model te bewerken</a:t>
            </a:r>
          </a:p>
          <a:p>
            <a:pPr marL="0" lvl="1" indent="0" defTabSz="825500">
              <a:lnSpc>
                <a:spcPct val="150000"/>
              </a:lnSpc>
              <a:spcBef>
                <a:spcPts val="0"/>
              </a:spcBef>
              <a:buSzTx/>
              <a:buNone/>
              <a:defRPr sz="2700">
                <a:solidFill>
                  <a:srgbClr val="FDF8F0"/>
                </a:solidFill>
                <a:latin typeface="Sherika Regular"/>
                <a:ea typeface="Sherika Regular"/>
                <a:cs typeface="Sherika Regular"/>
                <a:sym typeface="Sherika Regular"/>
              </a:defRPr>
            </a:pPr>
            <a:r>
              <a:rPr lang="nl-NL"/>
              <a:t>Tweede niveau</a:t>
            </a:r>
          </a:p>
          <a:p>
            <a:pPr marL="0" lvl="2" indent="0" defTabSz="825500">
              <a:lnSpc>
                <a:spcPct val="150000"/>
              </a:lnSpc>
              <a:spcBef>
                <a:spcPts val="0"/>
              </a:spcBef>
              <a:buSzTx/>
              <a:buNone/>
              <a:defRPr sz="2700">
                <a:solidFill>
                  <a:srgbClr val="FDF8F0"/>
                </a:solidFill>
                <a:latin typeface="Sherika Regular"/>
                <a:ea typeface="Sherika Regular"/>
                <a:cs typeface="Sherika Regular"/>
                <a:sym typeface="Sherika Regular"/>
              </a:defRPr>
            </a:pPr>
            <a:r>
              <a:rPr lang="nl-NL"/>
              <a:t>Derde niveau</a:t>
            </a:r>
          </a:p>
        </p:txBody>
      </p:sp>
      <p:sp>
        <p:nvSpPr>
          <p:cNvPr id="37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1B. Image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26" name="Picture Placeholder 5"/>
          <p:cNvSpPr>
            <a:spLocks noGrp="1"/>
          </p:cNvSpPr>
          <p:nvPr>
            <p:ph type="pic" idx="21"/>
          </p:nvPr>
        </p:nvSpPr>
        <p:spPr>
          <a:xfrm>
            <a:off x="-1" y="0"/>
            <a:ext cx="24384001" cy="10022440"/>
          </a:xfrm>
          <a:prstGeom prst="rect">
            <a:avLst/>
          </a:prstGeom>
        </p:spPr>
        <p:txBody>
          <a:bodyPr lIns="91439" tIns="45719" rIns="91439" bIns="45719">
            <a:noAutofit/>
          </a:bodyPr>
          <a:lstStyle/>
          <a:p>
            <a:r>
              <a:rPr lang="nl-NL"/>
              <a:t>Klik op het pictogram als u een afbeelding wilt toevoegen</a:t>
            </a:r>
            <a:endParaRPr dirty="0"/>
          </a:p>
        </p:txBody>
      </p:sp>
      <p:sp>
        <p:nvSpPr>
          <p:cNvPr id="429" name="Titel Presentatie"/>
          <p:cNvSpPr txBox="1">
            <a:spLocks noGrp="1"/>
          </p:cNvSpPr>
          <p:nvPr>
            <p:ph type="body" sz="quarter" idx="24"/>
          </p:nvPr>
        </p:nvSpPr>
        <p:spPr>
          <a:xfrm>
            <a:off x="1270000" y="10641891"/>
            <a:ext cx="10795000" cy="2337849"/>
          </a:xfrm>
          <a:prstGeom prst="rect">
            <a:avLst/>
          </a:prstGeom>
        </p:spPr>
        <p:txBody>
          <a:bodyPr anchor="b"/>
          <a:lstStyle/>
          <a:p>
            <a:pPr marL="0" lvl="0" indent="0">
              <a:lnSpc>
                <a:spcPct val="100000"/>
              </a:lnSpc>
              <a:spcBef>
                <a:spcPts val="0"/>
              </a:spcBef>
              <a:buSzTx/>
              <a:buNone/>
              <a:defRPr sz="7200" cap="all">
                <a:solidFill>
                  <a:srgbClr val="FDF8F0"/>
                </a:solidFill>
                <a:latin typeface="+mn-lt"/>
                <a:ea typeface="+mn-ea"/>
                <a:cs typeface="+mn-cs"/>
                <a:sym typeface="Sherika ExtraBold"/>
              </a:defRPr>
            </a:pPr>
            <a:r>
              <a:rPr lang="nl-NL"/>
              <a:t>Klikken om de tekststijl van het model te bewerken</a:t>
            </a:r>
          </a:p>
          <a:p>
            <a:pPr marL="0" lvl="1" indent="0">
              <a:lnSpc>
                <a:spcPct val="100000"/>
              </a:lnSpc>
              <a:spcBef>
                <a:spcPts val="0"/>
              </a:spcBef>
              <a:buSzTx/>
              <a:buNone/>
              <a:defRPr sz="7200" cap="all">
                <a:solidFill>
                  <a:srgbClr val="FDF8F0"/>
                </a:solidFill>
                <a:latin typeface="+mn-lt"/>
                <a:ea typeface="+mn-ea"/>
                <a:cs typeface="+mn-cs"/>
                <a:sym typeface="Sherika ExtraBold"/>
              </a:defRPr>
            </a:pPr>
            <a:r>
              <a:rPr lang="nl-NL"/>
              <a:t>Tweede niveau</a:t>
            </a:r>
          </a:p>
        </p:txBody>
      </p:sp>
      <p:sp>
        <p:nvSpPr>
          <p:cNvPr id="43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4B. End">
    <p:bg>
      <p:bgPr>
        <a:solidFill>
          <a:srgbClr val="353535"/>
        </a:solidFill>
        <a:effectLst/>
      </p:bgPr>
    </p:bg>
    <p:spTree>
      <p:nvGrpSpPr>
        <p:cNvPr id="1" name=""/>
        <p:cNvGrpSpPr/>
        <p:nvPr/>
      </p:nvGrpSpPr>
      <p:grpSpPr>
        <a:xfrm>
          <a:off x="0" y="0"/>
          <a:ext cx="0" cy="0"/>
          <a:chOff x="0" y="0"/>
          <a:chExt cx="0" cy="0"/>
        </a:xfrm>
      </p:grpSpPr>
      <p:sp>
        <p:nvSpPr>
          <p:cNvPr id="517" name="Titel Presentatie"/>
          <p:cNvSpPr txBox="1">
            <a:spLocks noGrp="1"/>
          </p:cNvSpPr>
          <p:nvPr>
            <p:ph type="body" sz="quarter" idx="21"/>
          </p:nvPr>
        </p:nvSpPr>
        <p:spPr>
          <a:xfrm>
            <a:off x="4376449" y="5892799"/>
            <a:ext cx="15631102" cy="1930402"/>
          </a:xfrm>
          <a:prstGeom prst="rect">
            <a:avLst/>
          </a:prstGeom>
        </p:spPr>
        <p:txBody>
          <a:bodyPr anchor="ctr"/>
          <a:lstStyle>
            <a:lvl1pPr marL="0" indent="0" algn="ctr">
              <a:lnSpc>
                <a:spcPct val="80000"/>
              </a:lnSpc>
              <a:spcBef>
                <a:spcPts val="0"/>
              </a:spcBef>
              <a:buSzTx/>
              <a:buNone/>
              <a:defRPr sz="9100" cap="all" spc="273">
                <a:solidFill>
                  <a:srgbClr val="FDF8F0"/>
                </a:solidFill>
                <a:latin typeface="+mn-lt"/>
                <a:ea typeface="+mn-ea"/>
                <a:cs typeface="+mn-cs"/>
                <a:sym typeface="Sherika ExtraBold"/>
              </a:defRPr>
            </a:lvl1pPr>
          </a:lstStyle>
          <a:p>
            <a:pPr lvl="0"/>
            <a:r>
              <a:rPr lang="nl-NL"/>
              <a:t>Klikken om de tekststijl van het model te bewerken</a:t>
            </a:r>
          </a:p>
        </p:txBody>
      </p:sp>
      <p:pic>
        <p:nvPicPr>
          <p:cNvPr id="518" name="KC Logo Wit.png" descr="KC Logo Wit.png"/>
          <p:cNvPicPr>
            <a:picLocks noChangeAspect="1"/>
          </p:cNvPicPr>
          <p:nvPr/>
        </p:nvPicPr>
        <p:blipFill>
          <a:blip r:embed="rId2"/>
          <a:stretch>
            <a:fillRect/>
          </a:stretch>
        </p:blipFill>
        <p:spPr>
          <a:xfrm>
            <a:off x="21107891" y="12190905"/>
            <a:ext cx="2133110" cy="636095"/>
          </a:xfrm>
          <a:prstGeom prst="rect">
            <a:avLst/>
          </a:prstGeom>
          <a:ln w="12700">
            <a:miter lim="400000"/>
          </a:ln>
        </p:spPr>
      </p:pic>
      <p:sp>
        <p:nvSpPr>
          <p:cNvPr id="52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32000" y="914402"/>
            <a:ext cx="22080000" cy="1828800"/>
          </a:xfrm>
        </p:spPr>
        <p:txBody>
          <a:bodyPr/>
          <a:lstStyle/>
          <a:p>
            <a:r>
              <a:rPr lang="nl-NL"/>
              <a:t>Klik om stijl te bewerken</a:t>
            </a:r>
            <a:endParaRPr lang="en-US" dirty="0"/>
          </a:p>
        </p:txBody>
      </p:sp>
      <p:sp>
        <p:nvSpPr>
          <p:cNvPr id="3" name="Subtitle 2"/>
          <p:cNvSpPr>
            <a:spLocks noGrp="1"/>
          </p:cNvSpPr>
          <p:nvPr>
            <p:ph type="subTitle" idx="1"/>
          </p:nvPr>
        </p:nvSpPr>
        <p:spPr>
          <a:xfrm>
            <a:off x="1632000" y="3962400"/>
            <a:ext cx="22080000" cy="8382000"/>
          </a:xfrm>
        </p:spPr>
        <p:txBody>
          <a:bodyPr rIns="0"/>
          <a:lstStyle>
            <a:lvl1pPr marL="0" indent="0" algn="l">
              <a:buNone/>
              <a:defRPr>
                <a:solidFill>
                  <a:schemeClr val="accent2"/>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a:extLst>
              <a:ext uri="{FF2B5EF4-FFF2-40B4-BE49-F238E27FC236}">
                <a16:creationId xmlns:a16="http://schemas.microsoft.com/office/drawing/2014/main" id="{284B3B8F-783C-4DD1-895B-9E6B8ECA757D}"/>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1A86840C-ACF7-4ABB-8226-7881A41E1BCD}"/>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2A3785A7-6943-4747-B1A0-06E66ECEA412}"/>
              </a:ext>
            </a:extLst>
          </p:cNvPr>
          <p:cNvSpPr>
            <a:spLocks noGrp="1"/>
          </p:cNvSpPr>
          <p:nvPr>
            <p:ph type="sldNum" sz="quarter" idx="12"/>
          </p:nvPr>
        </p:nvSpPr>
        <p:spPr/>
        <p:txBody>
          <a:bodyPr/>
          <a:lstStyle>
            <a:lvl1pPr>
              <a:defRPr/>
            </a:lvl1pPr>
          </a:lstStyle>
          <a:p>
            <a:pPr>
              <a:defRPr/>
            </a:pPr>
            <a:fld id="{44830C57-5386-4F07-B6C9-ACE3E577F46A}" type="slidenum">
              <a:rPr lang="en-US" altLang="nl-NL"/>
              <a:pPr>
                <a:defRPr/>
              </a:pPr>
              <a:t>‹nr.›</a:t>
            </a:fld>
            <a:endParaRPr lang="en-US" altLang="nl-NL"/>
          </a:p>
        </p:txBody>
      </p:sp>
    </p:spTree>
    <p:extLst>
      <p:ext uri="{BB962C8B-B14F-4D97-AF65-F5344CB8AC3E}">
        <p14:creationId xmlns:p14="http://schemas.microsoft.com/office/powerpoint/2010/main" val="1315350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Content Placeholder 2"/>
          <p:cNvSpPr>
            <a:spLocks noGrp="1"/>
          </p:cNvSpPr>
          <p:nvPr>
            <p:ph idx="1"/>
          </p:nvPr>
        </p:nvSpPr>
        <p:spPr>
          <a:xfrm>
            <a:off x="1632000" y="2895601"/>
            <a:ext cx="22080000" cy="93567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DE4B34BA-B3C3-4C00-951B-B2753C1907D9}"/>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E48BB9CB-A63A-4B3D-B66C-1DC4676CFCDD}"/>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6EEF26CC-2EC1-48C4-BF90-A8894DF8C8F5}"/>
              </a:ext>
            </a:extLst>
          </p:cNvPr>
          <p:cNvSpPr>
            <a:spLocks noGrp="1"/>
          </p:cNvSpPr>
          <p:nvPr>
            <p:ph type="sldNum" sz="quarter" idx="12"/>
          </p:nvPr>
        </p:nvSpPr>
        <p:spPr/>
        <p:txBody>
          <a:bodyPr/>
          <a:lstStyle>
            <a:lvl1pPr>
              <a:defRPr/>
            </a:lvl1pPr>
          </a:lstStyle>
          <a:p>
            <a:pPr>
              <a:defRPr/>
            </a:pPr>
            <a:fld id="{CF80D630-7967-4A35-8365-0FC839E509F8}" type="slidenum">
              <a:rPr lang="en-US" altLang="nl-NL"/>
              <a:pPr>
                <a:defRPr/>
              </a:pPr>
              <a:t>‹nr.›</a:t>
            </a:fld>
            <a:endParaRPr lang="en-US" altLang="nl-NL"/>
          </a:p>
        </p:txBody>
      </p:sp>
    </p:spTree>
    <p:extLst>
      <p:ext uri="{BB962C8B-B14F-4D97-AF65-F5344CB8AC3E}">
        <p14:creationId xmlns:p14="http://schemas.microsoft.com/office/powerpoint/2010/main" val="198041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632000" y="8813803"/>
            <a:ext cx="22080000" cy="2724150"/>
          </a:xfrm>
        </p:spPr>
        <p:txBody>
          <a:bodyPr/>
          <a:lstStyle>
            <a:lvl1pPr algn="l">
              <a:defRPr sz="8000" b="1" cap="none"/>
            </a:lvl1pPr>
          </a:lstStyle>
          <a:p>
            <a:r>
              <a:rPr lang="nl-NL"/>
              <a:t>Klik om stijl te bewerken</a:t>
            </a:r>
            <a:endParaRPr lang="en-US" dirty="0"/>
          </a:p>
        </p:txBody>
      </p:sp>
      <p:sp>
        <p:nvSpPr>
          <p:cNvPr id="3" name="Text Placeholder 2"/>
          <p:cNvSpPr>
            <a:spLocks noGrp="1"/>
          </p:cNvSpPr>
          <p:nvPr>
            <p:ph type="body" idx="1"/>
          </p:nvPr>
        </p:nvSpPr>
        <p:spPr>
          <a:xfrm>
            <a:off x="1632000" y="5813429"/>
            <a:ext cx="22080000" cy="2111374"/>
          </a:xfrm>
        </p:spPr>
        <p:txBody>
          <a:bodyPr anchor="b"/>
          <a:lstStyle>
            <a:lvl1pPr marL="0" indent="0">
              <a:buNone/>
              <a:defRPr sz="4000">
                <a:solidFill>
                  <a:schemeClr val="accent2"/>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83D00FF1-CC2A-49D0-B4A6-85E75FD46FA5}"/>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7A46F5C9-5C73-4DF4-B340-5957DF9665F1}"/>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83105323-FA87-471F-8FE0-7AD74AFE6A6A}"/>
              </a:ext>
            </a:extLst>
          </p:cNvPr>
          <p:cNvSpPr>
            <a:spLocks noGrp="1"/>
          </p:cNvSpPr>
          <p:nvPr>
            <p:ph type="sldNum" sz="quarter" idx="12"/>
          </p:nvPr>
        </p:nvSpPr>
        <p:spPr/>
        <p:txBody>
          <a:bodyPr/>
          <a:lstStyle>
            <a:lvl1pPr>
              <a:defRPr/>
            </a:lvl1pPr>
          </a:lstStyle>
          <a:p>
            <a:pPr>
              <a:defRPr/>
            </a:pPr>
            <a:fld id="{273A70CC-6846-4208-8BEC-CD23A3D101F8}" type="slidenum">
              <a:rPr lang="en-US" altLang="nl-NL"/>
              <a:pPr>
                <a:defRPr/>
              </a:pPr>
              <a:t>‹nr.›</a:t>
            </a:fld>
            <a:endParaRPr lang="en-US" altLang="nl-NL"/>
          </a:p>
        </p:txBody>
      </p:sp>
    </p:spTree>
    <p:extLst>
      <p:ext uri="{BB962C8B-B14F-4D97-AF65-F5344CB8AC3E}">
        <p14:creationId xmlns:p14="http://schemas.microsoft.com/office/powerpoint/2010/main" val="1753329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Content Placeholder 2"/>
          <p:cNvSpPr>
            <a:spLocks noGrp="1"/>
          </p:cNvSpPr>
          <p:nvPr>
            <p:ph sz="half" idx="1"/>
          </p:nvPr>
        </p:nvSpPr>
        <p:spPr>
          <a:xfrm>
            <a:off x="1625600" y="3200403"/>
            <a:ext cx="105600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13152000" y="3200403"/>
            <a:ext cx="105600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3">
            <a:extLst>
              <a:ext uri="{FF2B5EF4-FFF2-40B4-BE49-F238E27FC236}">
                <a16:creationId xmlns:a16="http://schemas.microsoft.com/office/drawing/2014/main" id="{1D391BBD-3AB4-4304-838F-EAF282DD8C5E}"/>
              </a:ext>
            </a:extLst>
          </p:cNvPr>
          <p:cNvSpPr>
            <a:spLocks noGrp="1"/>
          </p:cNvSpPr>
          <p:nvPr>
            <p:ph type="dt" sz="half" idx="10"/>
          </p:nvPr>
        </p:nvSpPr>
        <p:spPr/>
        <p:txBody>
          <a:bodyPr/>
          <a:lstStyle>
            <a:lvl1pPr>
              <a:defRPr/>
            </a:lvl1pPr>
          </a:lstStyle>
          <a:p>
            <a:pPr>
              <a:defRPr/>
            </a:pPr>
            <a:r>
              <a:rPr lang="nl-NL"/>
              <a:t>Maart 2023</a:t>
            </a:r>
          </a:p>
        </p:txBody>
      </p:sp>
      <p:sp>
        <p:nvSpPr>
          <p:cNvPr id="6" name="Footer Placeholder 4">
            <a:extLst>
              <a:ext uri="{FF2B5EF4-FFF2-40B4-BE49-F238E27FC236}">
                <a16:creationId xmlns:a16="http://schemas.microsoft.com/office/drawing/2014/main" id="{F212275A-3E3F-4F42-849E-41AE5318F138}"/>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7" name="Slide Number Placeholder 5">
            <a:extLst>
              <a:ext uri="{FF2B5EF4-FFF2-40B4-BE49-F238E27FC236}">
                <a16:creationId xmlns:a16="http://schemas.microsoft.com/office/drawing/2014/main" id="{BF03E62D-43BF-42CB-8010-8A28F61FE5C7}"/>
              </a:ext>
            </a:extLst>
          </p:cNvPr>
          <p:cNvSpPr>
            <a:spLocks noGrp="1"/>
          </p:cNvSpPr>
          <p:nvPr>
            <p:ph type="sldNum" sz="quarter" idx="12"/>
          </p:nvPr>
        </p:nvSpPr>
        <p:spPr/>
        <p:txBody>
          <a:bodyPr/>
          <a:lstStyle>
            <a:lvl1pPr>
              <a:defRPr/>
            </a:lvl1pPr>
          </a:lstStyle>
          <a:p>
            <a:pPr>
              <a:defRPr/>
            </a:pPr>
            <a:fld id="{2CDFEBDC-D8D7-461B-ABCC-5E62000CFAC4}" type="slidenum">
              <a:rPr lang="en-US" altLang="nl-NL"/>
              <a:pPr>
                <a:defRPr/>
              </a:pPr>
              <a:t>‹nr.›</a:t>
            </a:fld>
            <a:endParaRPr lang="en-US" altLang="nl-NL"/>
          </a:p>
        </p:txBody>
      </p:sp>
    </p:spTree>
    <p:extLst>
      <p:ext uri="{BB962C8B-B14F-4D97-AF65-F5344CB8AC3E}">
        <p14:creationId xmlns:p14="http://schemas.microsoft.com/office/powerpoint/2010/main" val="2223974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2B08"/>
        </a:solidFill>
        <a:effectLst/>
      </p:bgPr>
    </p:bg>
    <p:spTree>
      <p:nvGrpSpPr>
        <p:cNvPr id="1" name=""/>
        <p:cNvGrpSpPr/>
        <p:nvPr/>
      </p:nvGrpSpPr>
      <p:grpSpPr>
        <a:xfrm>
          <a:off x="0" y="0"/>
          <a:ext cx="0" cy="0"/>
          <a:chOff x="0" y="0"/>
          <a:chExt cx="0" cy="0"/>
        </a:xfrm>
      </p:grpSpPr>
      <p:sp>
        <p:nvSpPr>
          <p:cNvPr id="5" name="Body Level One…"/>
          <p:cNvSpPr txBox="1">
            <a:spLocks noGrp="1"/>
          </p:cNvSpPr>
          <p:nvPr>
            <p:ph type="body" idx="1" hasCustomPrompt="1"/>
          </p:nvPr>
        </p:nvSpPr>
        <p:spPr>
          <a:xfrm>
            <a:off x="1206500" y="4248504"/>
            <a:ext cx="104775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Dia-opsommingstekst</a:t>
            </a:r>
          </a:p>
          <a:p>
            <a:pPr lvl="1"/>
            <a:endParaRPr/>
          </a:p>
          <a:p>
            <a:pPr lvl="2"/>
            <a:endParaRPr/>
          </a:p>
          <a:p>
            <a:pPr lvl="3"/>
            <a:endParaRPr/>
          </a:p>
          <a:p>
            <a:pPr lvl="4"/>
            <a:endParaRPr/>
          </a:p>
        </p:txBody>
      </p:sp>
      <p:sp>
        <p:nvSpPr>
          <p:cNvPr id="6"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63" r:id="rId2"/>
    <p:sldLayoutId id="2147483680" r:id="rId3"/>
    <p:sldLayoutId id="2147483685" r:id="rId4"/>
    <p:sldLayoutId id="2147483691" r:id="rId5"/>
  </p:sldLayoutIdLst>
  <p:transition spd="med"/>
  <p:txStyles>
    <p:titleStyle>
      <a:lvl1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p:titleStyle>
    <p:body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87FFC55-3C84-4D96-95D6-C95A27AAFA04}"/>
              </a:ext>
            </a:extLst>
          </p:cNvPr>
          <p:cNvSpPr>
            <a:spLocks noGrp="1"/>
          </p:cNvSpPr>
          <p:nvPr>
            <p:ph type="title"/>
          </p:nvPr>
        </p:nvSpPr>
        <p:spPr bwMode="auto">
          <a:xfrm>
            <a:off x="1634069" y="914400"/>
            <a:ext cx="2207683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Klik om stijl te bewerken</a:t>
            </a:r>
            <a:endParaRPr lang="en-US" altLang="nl-NL"/>
          </a:p>
        </p:txBody>
      </p:sp>
      <p:sp>
        <p:nvSpPr>
          <p:cNvPr id="1027" name="Text Placeholder 2">
            <a:extLst>
              <a:ext uri="{FF2B5EF4-FFF2-40B4-BE49-F238E27FC236}">
                <a16:creationId xmlns:a16="http://schemas.microsoft.com/office/drawing/2014/main" id="{8BBDE536-8EDA-46A7-BC0B-296D6CF2636D}"/>
              </a:ext>
            </a:extLst>
          </p:cNvPr>
          <p:cNvSpPr>
            <a:spLocks noGrp="1"/>
          </p:cNvSpPr>
          <p:nvPr>
            <p:ph type="body" idx="1"/>
          </p:nvPr>
        </p:nvSpPr>
        <p:spPr bwMode="auto">
          <a:xfrm>
            <a:off x="1634069" y="2895601"/>
            <a:ext cx="22076834" cy="935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4" name="Date Placeholder 3">
            <a:extLst>
              <a:ext uri="{FF2B5EF4-FFF2-40B4-BE49-F238E27FC236}">
                <a16:creationId xmlns:a16="http://schemas.microsoft.com/office/drawing/2014/main" id="{F7938D37-7D88-4D5D-AE55-23111FB25DF2}"/>
              </a:ext>
            </a:extLst>
          </p:cNvPr>
          <p:cNvSpPr>
            <a:spLocks noGrp="1"/>
          </p:cNvSpPr>
          <p:nvPr>
            <p:ph type="dt" sz="half" idx="2"/>
          </p:nvPr>
        </p:nvSpPr>
        <p:spPr>
          <a:xfrm>
            <a:off x="2590801" y="12712703"/>
            <a:ext cx="6049434" cy="730250"/>
          </a:xfrm>
          <a:prstGeom prst="rect">
            <a:avLst/>
          </a:prstGeom>
        </p:spPr>
        <p:txBody>
          <a:bodyPr vert="horz" wrap="square" lIns="0" tIns="0" rIns="0" bIns="0" numCol="1" anchor="ctr" anchorCtr="0" compatLnSpc="1">
            <a:prstTxWarp prst="textNoShape">
              <a:avLst/>
            </a:prstTxWarp>
          </a:bodyPr>
          <a:lstStyle>
            <a:lvl1pPr eaLnBrk="1" hangingPunct="1">
              <a:defRPr sz="2400">
                <a:solidFill>
                  <a:schemeClr val="accent2"/>
                </a:solidFill>
                <a:latin typeface="Tahoma" charset="0"/>
                <a:cs typeface="Tahoma" charset="0"/>
              </a:defRPr>
            </a:lvl1pPr>
          </a:lstStyle>
          <a:p>
            <a:pPr>
              <a:defRPr/>
            </a:pPr>
            <a:r>
              <a:rPr lang="nl-NL"/>
              <a:t>Maart 2023</a:t>
            </a:r>
          </a:p>
        </p:txBody>
      </p:sp>
      <p:sp>
        <p:nvSpPr>
          <p:cNvPr id="5" name="Footer Placeholder 4">
            <a:extLst>
              <a:ext uri="{FF2B5EF4-FFF2-40B4-BE49-F238E27FC236}">
                <a16:creationId xmlns:a16="http://schemas.microsoft.com/office/drawing/2014/main" id="{DECF8AC8-F6E8-4872-A6B4-B55E5A7D6067}"/>
              </a:ext>
            </a:extLst>
          </p:cNvPr>
          <p:cNvSpPr>
            <a:spLocks noGrp="1"/>
          </p:cNvSpPr>
          <p:nvPr>
            <p:ph type="ftr" sz="quarter" idx="3"/>
          </p:nvPr>
        </p:nvSpPr>
        <p:spPr>
          <a:xfrm>
            <a:off x="9118603" y="12712703"/>
            <a:ext cx="10659534" cy="730250"/>
          </a:xfrm>
          <a:prstGeom prst="rect">
            <a:avLst/>
          </a:prstGeom>
        </p:spPr>
        <p:txBody>
          <a:bodyPr vert="horz" wrap="square" lIns="0" tIns="0" rIns="0" bIns="0" numCol="1" anchor="ctr" anchorCtr="0" compatLnSpc="1">
            <a:prstTxWarp prst="textNoShape">
              <a:avLst/>
            </a:prstTxWarp>
          </a:bodyPr>
          <a:lstStyle>
            <a:lvl1pPr eaLnBrk="1" hangingPunct="1">
              <a:defRPr sz="2400">
                <a:solidFill>
                  <a:schemeClr val="accent2"/>
                </a:solidFill>
                <a:latin typeface="Tahoma" charset="0"/>
                <a:cs typeface="Tahoma" charset="0"/>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6BE7BBE9-A5AC-4BE9-B6B5-8005EF30B31C}"/>
              </a:ext>
            </a:extLst>
          </p:cNvPr>
          <p:cNvSpPr>
            <a:spLocks noGrp="1"/>
          </p:cNvSpPr>
          <p:nvPr>
            <p:ph type="sldNum" sz="quarter" idx="4"/>
          </p:nvPr>
        </p:nvSpPr>
        <p:spPr>
          <a:xfrm>
            <a:off x="1634069" y="12712703"/>
            <a:ext cx="956734" cy="730250"/>
          </a:xfrm>
          <a:prstGeom prst="rect">
            <a:avLst/>
          </a:prstGeom>
        </p:spPr>
        <p:txBody>
          <a:bodyPr vert="horz" wrap="square" lIns="0" tIns="0" rIns="0" bIns="0" numCol="1" anchor="ctr" anchorCtr="0" compatLnSpc="1">
            <a:prstTxWarp prst="textNoShape">
              <a:avLst/>
            </a:prstTxWarp>
          </a:bodyPr>
          <a:lstStyle>
            <a:lvl1pPr eaLnBrk="1" hangingPunct="1">
              <a:defRPr sz="2400">
                <a:solidFill>
                  <a:schemeClr val="accent2"/>
                </a:solidFill>
                <a:latin typeface="Tahoma" panose="020B0604030504040204" pitchFamily="34" charset="0"/>
                <a:cs typeface="Tahoma" panose="020B0604030504040204" pitchFamily="34" charset="0"/>
              </a:defRPr>
            </a:lvl1pPr>
          </a:lstStyle>
          <a:p>
            <a:pPr>
              <a:defRPr/>
            </a:pPr>
            <a:fld id="{59499610-F4D5-4E1F-BD26-643F8025ECE1}" type="slidenum">
              <a:rPr lang="en-US" altLang="nl-NL"/>
              <a:pPr>
                <a:defRPr/>
              </a:pPr>
              <a:t>‹nr.›</a:t>
            </a:fld>
            <a:endParaRPr lang="en-US" altLang="nl-NL"/>
          </a:p>
        </p:txBody>
      </p:sp>
    </p:spTree>
    <p:extLst>
      <p:ext uri="{BB962C8B-B14F-4D97-AF65-F5344CB8AC3E}">
        <p14:creationId xmlns:p14="http://schemas.microsoft.com/office/powerpoint/2010/main" val="2517930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p:txStyles>
    <p:titleStyle>
      <a:lvl1pPr algn="l" defTabSz="914400" rtl="0" eaLnBrk="1" fontAlgn="base" hangingPunct="1">
        <a:lnSpc>
          <a:spcPts val="6000"/>
        </a:lnSpc>
        <a:spcBef>
          <a:spcPct val="0"/>
        </a:spcBef>
        <a:spcAft>
          <a:spcPct val="0"/>
        </a:spcAft>
        <a:tabLst>
          <a:tab pos="7188200" algn="l"/>
        </a:tabLst>
        <a:defRPr sz="6400" b="1" kern="1200">
          <a:solidFill>
            <a:schemeClr val="accent1"/>
          </a:solidFill>
          <a:latin typeface="Tahoma"/>
          <a:ea typeface="Geneva" pitchFamily="-65" charset="-128"/>
          <a:cs typeface="Tahoma"/>
        </a:defRPr>
      </a:lvl1pPr>
      <a:lvl2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2pPr>
      <a:lvl3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3pPr>
      <a:lvl4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4pPr>
      <a:lvl5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5pPr>
      <a:lvl6pPr marL="9144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6pPr>
      <a:lvl7pPr marL="18288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7pPr>
      <a:lvl8pPr marL="27432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8pPr>
      <a:lvl9pPr marL="36576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9pPr>
    </p:titleStyle>
    <p:bodyStyle>
      <a:lvl1pPr marL="685800" indent="-6858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1pPr>
      <a:lvl2pPr marL="1485900" indent="-5715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2pPr>
      <a:lvl3pPr marL="2286000" indent="-4572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3pPr>
      <a:lvl4pPr marL="3200400" indent="-4572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4pPr>
      <a:lvl5pPr marL="4114800" indent="-4572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jpeg"/><Relationship Id="rId21" Type="http://schemas.openxmlformats.org/officeDocument/2006/relationships/image" Target="../media/image37.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jpe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3535"/>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CB64C17-C780-B0E8-6994-3F179A210D95}"/>
              </a:ext>
            </a:extLst>
          </p:cNvPr>
          <p:cNvPicPr>
            <a:picLocks noChangeAspect="1"/>
          </p:cNvPicPr>
          <p:nvPr/>
        </p:nvPicPr>
        <p:blipFill rotWithShape="1">
          <a:blip r:embed="rId3"/>
          <a:srcRect t="4206" b="9544"/>
          <a:stretch/>
        </p:blipFill>
        <p:spPr>
          <a:xfrm>
            <a:off x="0" y="-1"/>
            <a:ext cx="22447624" cy="13716000"/>
          </a:xfrm>
          <a:prstGeom prst="rect">
            <a:avLst/>
          </a:prstGeom>
        </p:spPr>
      </p:pic>
      <p:pic>
        <p:nvPicPr>
          <p:cNvPr id="10" name="Afbeelding 9">
            <a:extLst>
              <a:ext uri="{FF2B5EF4-FFF2-40B4-BE49-F238E27FC236}">
                <a16:creationId xmlns:a16="http://schemas.microsoft.com/office/drawing/2014/main" id="{5076D6DF-2B79-EA4C-542B-9CBAC481D617}"/>
              </a:ext>
            </a:extLst>
          </p:cNvPr>
          <p:cNvPicPr>
            <a:picLocks noChangeAspect="1"/>
          </p:cNvPicPr>
          <p:nvPr/>
        </p:nvPicPr>
        <p:blipFill>
          <a:blip r:embed="rId4"/>
          <a:stretch>
            <a:fillRect/>
          </a:stretch>
        </p:blipFill>
        <p:spPr>
          <a:xfrm>
            <a:off x="22447624" y="-1"/>
            <a:ext cx="1936376" cy="137160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112436" y="606287"/>
            <a:ext cx="12394369" cy="1981200"/>
          </a:xfrm>
        </p:spPr>
        <p:txBody>
          <a:bodyPr/>
          <a:lstStyle/>
          <a:p>
            <a:r>
              <a:rPr lang="nl-NL" altLang="nl-NL" dirty="0">
                <a:ea typeface="Geneva"/>
              </a:rPr>
              <a:t>We wonen hier fijn 1</a:t>
            </a:r>
            <a:endParaRPr lang="nl-NL" altLang="nl-NL" dirty="0">
              <a:latin typeface="Tahoma" panose="020B0604030504040204" pitchFamily="34" charset="0"/>
              <a:cs typeface="Tahoma" panose="020B0604030504040204" pitchFamily="34" charset="0"/>
            </a:endParaRP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2266122" y="1896874"/>
            <a:ext cx="21637487" cy="10692000"/>
          </a:xfrm>
        </p:spPr>
        <p:txBody>
          <a:bodyPr/>
          <a:lstStyle/>
          <a:p>
            <a:r>
              <a:rPr lang="nl-NL" dirty="0"/>
              <a:t>Versterken van natuur en landschap</a:t>
            </a:r>
          </a:p>
          <a:p>
            <a:pPr lvl="1"/>
            <a:r>
              <a:rPr lang="nl-NL" sz="3600" dirty="0">
                <a:ea typeface="Tahoma"/>
              </a:rPr>
              <a:t>Herkenbare landschappen met versterkte ecologische structuren en cultuurhistorische elementen</a:t>
            </a:r>
            <a:endParaRPr lang="en-US" sz="3600" dirty="0">
              <a:ea typeface="Tahoma"/>
            </a:endParaRPr>
          </a:p>
          <a:p>
            <a:pPr lvl="1"/>
            <a:r>
              <a:rPr lang="nl-NL" sz="3600" dirty="0">
                <a:ea typeface="Tahoma"/>
              </a:rPr>
              <a:t>Veenweidegebied en nieuwe vormen van agrarische bedrijvigheid</a:t>
            </a:r>
            <a:endParaRPr lang="en-US" sz="3600" dirty="0">
              <a:ea typeface="Tahoma"/>
            </a:endParaRPr>
          </a:p>
          <a:p>
            <a:pPr lvl="1"/>
            <a:r>
              <a:rPr lang="nl-NL" sz="3600" dirty="0">
                <a:ea typeface="Geneva"/>
              </a:rPr>
              <a:t>Focus op de Nieuwe Hollandse Waterlinie</a:t>
            </a:r>
          </a:p>
          <a:p>
            <a:pPr marL="914400" lvl="1" indent="0">
              <a:buNone/>
            </a:pPr>
            <a:endParaRPr lang="nl-NL" dirty="0"/>
          </a:p>
          <a:p>
            <a:r>
              <a:rPr lang="nl-NL" dirty="0"/>
              <a:t>Toegankelijk buitengebied</a:t>
            </a:r>
          </a:p>
          <a:p>
            <a:pPr lvl="1"/>
            <a:r>
              <a:rPr lang="nl-NL" sz="3600" dirty="0">
                <a:ea typeface="Geneva"/>
              </a:rPr>
              <a:t>Natuurnetwerken en recreatieve ontwikkeling</a:t>
            </a:r>
          </a:p>
          <a:p>
            <a:pPr lvl="1"/>
            <a:r>
              <a:rPr lang="nl-NL" sz="3600" dirty="0">
                <a:ea typeface="Geneva"/>
              </a:rPr>
              <a:t>Versterken van natuurnetwerken en groene buffers tussen woongebieden</a:t>
            </a:r>
          </a:p>
          <a:p>
            <a:pPr lvl="1"/>
            <a:r>
              <a:rPr lang="nl-NL" sz="3600" dirty="0">
                <a:ea typeface="Geneva"/>
              </a:rPr>
              <a:t>Cultuurhistorische waardenkaart</a:t>
            </a:r>
            <a:endParaRPr lang="nl-NL" dirty="0"/>
          </a:p>
          <a:p>
            <a:pPr lvl="1"/>
            <a:r>
              <a:rPr lang="nl-NL" sz="3600" dirty="0">
                <a:ea typeface="Geneva"/>
              </a:rPr>
              <a:t>Versterken kwaliteit en gebruik landgoederen</a:t>
            </a:r>
          </a:p>
          <a:p>
            <a:pPr lvl="1"/>
            <a:r>
              <a:rPr lang="nl-NL" sz="3600" dirty="0">
                <a:ea typeface="Geneva"/>
              </a:rPr>
              <a:t>Duurzaam onderhouden van landgoederen door ruimte geven voor recreatieven, economische of woonfuncties</a:t>
            </a:r>
            <a:endParaRPr lang="nl-NL" sz="3600" dirty="0"/>
          </a:p>
          <a:p>
            <a:pPr lvl="1"/>
            <a:endParaRPr lang="nl-NL" sz="3600" dirty="0"/>
          </a:p>
          <a:p>
            <a:pPr lvl="1"/>
            <a:endParaRPr lang="nl-NL" dirty="0"/>
          </a:p>
          <a:p>
            <a:endParaRPr lang="nl-NL" dirty="0"/>
          </a:p>
          <a:p>
            <a:r>
              <a:rPr lang="nl-NL" dirty="0"/>
              <a:t>Aandacht voor cultuurhistorische waarden</a:t>
            </a: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endParaRPr lang="nl-NL" altLang="nl-NL" sz="2400" kern="1200" dirty="0">
              <a:solidFill>
                <a:srgbClr val="007E4F"/>
              </a:solidFill>
            </a:endParaRP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dirty="0" err="1">
                <a:solidFill>
                  <a:srgbClr val="007E4F"/>
                </a:solidFill>
              </a:rPr>
              <a:t>Toetsing</a:t>
            </a:r>
            <a:r>
              <a:rPr lang="en-US" altLang="nl-NL" sz="2400" kern="1200" dirty="0">
                <a:solidFill>
                  <a:srgbClr val="007E4F"/>
                </a:solidFill>
              </a:rPr>
              <a:t> </a:t>
            </a:r>
            <a:r>
              <a:rPr lang="en-US" altLang="nl-NL" sz="2400" kern="1200" dirty="0" err="1">
                <a:solidFill>
                  <a:srgbClr val="007E4F"/>
                </a:solidFill>
              </a:rPr>
              <a:t>voorontwerp</a:t>
            </a:r>
            <a:r>
              <a:rPr lang="en-US" altLang="nl-NL" sz="2400" kern="1200" dirty="0">
                <a:solidFill>
                  <a:srgbClr val="007E4F"/>
                </a:solidFill>
              </a:rPr>
              <a:t> </a:t>
            </a:r>
            <a:r>
              <a:rPr lang="en-US" altLang="nl-NL" sz="2400" kern="1200" dirty="0" err="1">
                <a:solidFill>
                  <a:srgbClr val="007E4F"/>
                </a:solidFill>
              </a:rPr>
              <a:t>omgevingsvisie</a:t>
            </a:r>
            <a:endParaRPr lang="en-US" altLang="nl-NL" sz="2400" kern="1200" dirty="0">
              <a:solidFill>
                <a:srgbClr val="007E4F"/>
              </a:solidFill>
            </a:endParaRP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10</a:t>
            </a:fld>
            <a:endParaRPr lang="en-US" altLang="nl-NL" sz="2400" kern="1200">
              <a:solidFill>
                <a:srgbClr val="007E4F"/>
              </a:solidFill>
            </a:endParaRPr>
          </a:p>
        </p:txBody>
      </p:sp>
    </p:spTree>
    <p:extLst>
      <p:ext uri="{BB962C8B-B14F-4D97-AF65-F5344CB8AC3E}">
        <p14:creationId xmlns:p14="http://schemas.microsoft.com/office/powerpoint/2010/main" val="625246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590801" y="273047"/>
            <a:ext cx="16557626" cy="1981200"/>
          </a:xfrm>
        </p:spPr>
        <p:txBody>
          <a:bodyPr/>
          <a:lstStyle/>
          <a:p>
            <a:r>
              <a:rPr lang="nl-NL" altLang="nl-NL" dirty="0">
                <a:ea typeface="Geneva"/>
              </a:rPr>
              <a:t>We wonen hier fijn 2</a:t>
            </a:r>
            <a:endParaRPr lang="nl-NL" altLang="nl-NL" dirty="0">
              <a:latin typeface="Tahoma" panose="020B0604030504040204" pitchFamily="34" charset="0"/>
              <a:cs typeface="Tahoma" panose="020B0604030504040204" pitchFamily="34" charset="0"/>
            </a:endParaRP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2703442" y="1435100"/>
            <a:ext cx="20365279" cy="11153774"/>
          </a:xfrm>
        </p:spPr>
        <p:txBody>
          <a:bodyPr/>
          <a:lstStyle/>
          <a:p>
            <a:r>
              <a:rPr lang="nl-NL" dirty="0">
                <a:ea typeface="Geneva"/>
              </a:rPr>
              <a:t>Toekomstbestendig woningaanbod</a:t>
            </a:r>
          </a:p>
          <a:p>
            <a:pPr lvl="1"/>
            <a:r>
              <a:rPr lang="nl-NL" sz="3600" dirty="0">
                <a:ea typeface="Geneva"/>
              </a:rPr>
              <a:t>Bouwen minimaal voor eigen behoefte</a:t>
            </a:r>
          </a:p>
          <a:p>
            <a:pPr lvl="1"/>
            <a:r>
              <a:rPr lang="nl-NL" sz="3600" dirty="0">
                <a:ea typeface="Geneva"/>
              </a:rPr>
              <a:t>Transformatie verouderde bedrijventerreinen en Schapenweide naar woon-werklocaties</a:t>
            </a:r>
          </a:p>
          <a:p>
            <a:pPr lvl="1"/>
            <a:r>
              <a:rPr lang="nl-NL" sz="3600" dirty="0">
                <a:ea typeface="Geneva"/>
              </a:rPr>
              <a:t>Maartensdijk onderzoek uitbreiding alleen als/wanneer binnenstedelijk niet meer kan</a:t>
            </a:r>
          </a:p>
          <a:p>
            <a:pPr lvl="1"/>
            <a:r>
              <a:rPr lang="nl-NL" sz="3600" dirty="0">
                <a:ea typeface="Geneva"/>
              </a:rPr>
              <a:t>Gedifferentieerd woningaanbod (cf. Woonvisie De Bilt 2030)</a:t>
            </a:r>
          </a:p>
          <a:p>
            <a:pPr lvl="1"/>
            <a:r>
              <a:rPr lang="nl-NL" sz="3600" dirty="0">
                <a:ea typeface="Geneva"/>
              </a:rPr>
              <a:t>Focus op betaalbare woningen voor starters, jonge gezinnen en ouderen</a:t>
            </a:r>
          </a:p>
          <a:p>
            <a:r>
              <a:rPr lang="nl-NL" dirty="0">
                <a:ea typeface="Geneva"/>
              </a:rPr>
              <a:t>100% energieneutraal in 2050</a:t>
            </a:r>
          </a:p>
          <a:p>
            <a:pPr lvl="1"/>
            <a:r>
              <a:rPr lang="nl-NL" sz="3600" dirty="0">
                <a:ea typeface="Geneva"/>
              </a:rPr>
              <a:t>Randvoorwaarden worden opgesteld</a:t>
            </a:r>
          </a:p>
          <a:p>
            <a:pPr lvl="1"/>
            <a:r>
              <a:rPr lang="nl-NL" sz="3600" dirty="0">
                <a:ea typeface="Geneva"/>
              </a:rPr>
              <a:t>Aanwijzen zoekgebieden voor grootschalige opwekking</a:t>
            </a:r>
          </a:p>
          <a:p>
            <a:pPr lvl="1"/>
            <a:r>
              <a:rPr lang="nl-NL" sz="3600" dirty="0">
                <a:ea typeface="Geneva"/>
              </a:rPr>
              <a:t>Landschappelijke inpassing of landschappelijke transformatie</a:t>
            </a:r>
            <a:endParaRPr lang="nl-NL" sz="3600" dirty="0"/>
          </a:p>
          <a:p>
            <a:r>
              <a:rPr lang="nl-NL" dirty="0"/>
              <a:t>Aandacht voor cultuurhistorische waarden</a:t>
            </a:r>
          </a:p>
          <a:p>
            <a:pPr lvl="1"/>
            <a:r>
              <a:rPr lang="nl-NL" sz="3600" dirty="0">
                <a:ea typeface="Geneva"/>
              </a:rPr>
              <a:t>Actualisering Cultuurhistorische Waardenkaart (programma Erfgoed. Landschap en Ruimtelijke kwaliteit)</a:t>
            </a: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endParaRPr lang="nl-NL" altLang="nl-NL" sz="2400" kern="1200" dirty="0">
              <a:solidFill>
                <a:srgbClr val="007E4F"/>
              </a:solidFill>
            </a:endParaRP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dirty="0" err="1">
                <a:solidFill>
                  <a:srgbClr val="007E4F"/>
                </a:solidFill>
              </a:rPr>
              <a:t>Toetsing</a:t>
            </a:r>
            <a:r>
              <a:rPr lang="en-US" altLang="nl-NL" sz="2400" kern="1200" dirty="0">
                <a:solidFill>
                  <a:srgbClr val="007E4F"/>
                </a:solidFill>
              </a:rPr>
              <a:t> </a:t>
            </a:r>
            <a:r>
              <a:rPr lang="en-US" altLang="nl-NL" sz="2400" kern="1200" dirty="0" err="1">
                <a:solidFill>
                  <a:srgbClr val="007E4F"/>
                </a:solidFill>
              </a:rPr>
              <a:t>voorontwerp</a:t>
            </a:r>
            <a:r>
              <a:rPr lang="en-US" altLang="nl-NL" sz="2400" kern="1200" dirty="0">
                <a:solidFill>
                  <a:srgbClr val="007E4F"/>
                </a:solidFill>
              </a:rPr>
              <a:t> </a:t>
            </a:r>
            <a:r>
              <a:rPr lang="en-US" altLang="nl-NL" sz="2400" kern="1200" dirty="0" err="1">
                <a:solidFill>
                  <a:srgbClr val="007E4F"/>
                </a:solidFill>
              </a:rPr>
              <a:t>omgevingsvisie</a:t>
            </a:r>
            <a:endParaRPr lang="en-US" altLang="nl-NL" sz="2400" kern="1200" dirty="0">
              <a:solidFill>
                <a:srgbClr val="007E4F"/>
              </a:solidFill>
            </a:endParaRP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11</a:t>
            </a:fld>
            <a:endParaRPr lang="en-US" altLang="nl-NL" sz="2400" kern="1200">
              <a:solidFill>
                <a:srgbClr val="007E4F"/>
              </a:solidFill>
            </a:endParaRPr>
          </a:p>
        </p:txBody>
      </p:sp>
    </p:spTree>
    <p:extLst>
      <p:ext uri="{BB962C8B-B14F-4D97-AF65-F5344CB8AC3E}">
        <p14:creationId xmlns:p14="http://schemas.microsoft.com/office/powerpoint/2010/main" val="1278615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atum 3">
            <a:extLst>
              <a:ext uri="{FF2B5EF4-FFF2-40B4-BE49-F238E27FC236}">
                <a16:creationId xmlns:a16="http://schemas.microsoft.com/office/drawing/2014/main" id="{6BB833A0-F146-46F1-A7C6-14BA019CA97C}"/>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4341" name="Tijdelijke aanduiding voor voettekst 4">
            <a:extLst>
              <a:ext uri="{FF2B5EF4-FFF2-40B4-BE49-F238E27FC236}">
                <a16:creationId xmlns:a16="http://schemas.microsoft.com/office/drawing/2014/main" id="{9B3411FA-0497-4A12-BD13-B3B01598790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4342" name="Tijdelijke aanduiding voor dianummer 5">
            <a:extLst>
              <a:ext uri="{FF2B5EF4-FFF2-40B4-BE49-F238E27FC236}">
                <a16:creationId xmlns:a16="http://schemas.microsoft.com/office/drawing/2014/main" id="{8DE8B16F-8503-4382-BC36-30CF455021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55FC6A09-4917-4C22-9775-96B6E71D188D}" type="slidenum">
              <a:rPr lang="en-US" altLang="nl-NL" sz="2400" kern="1200">
                <a:solidFill>
                  <a:srgbClr val="007E4F"/>
                </a:solidFill>
              </a:rPr>
              <a:pPr algn="l" defTabSz="914400" fontAlgn="base">
                <a:lnSpc>
                  <a:spcPct val="100000"/>
                </a:lnSpc>
                <a:spcBef>
                  <a:spcPct val="0"/>
                </a:spcBef>
                <a:spcAft>
                  <a:spcPct val="0"/>
                </a:spcAft>
                <a:buNone/>
              </a:pPr>
              <a:t>12</a:t>
            </a:fld>
            <a:endParaRPr lang="en-US" altLang="nl-NL" sz="2400" kern="1200">
              <a:solidFill>
                <a:srgbClr val="007E4F"/>
              </a:solidFill>
            </a:endParaRPr>
          </a:p>
        </p:txBody>
      </p:sp>
      <p:pic>
        <p:nvPicPr>
          <p:cNvPr id="3" name="Afbeelding 2">
            <a:extLst>
              <a:ext uri="{FF2B5EF4-FFF2-40B4-BE49-F238E27FC236}">
                <a16:creationId xmlns:a16="http://schemas.microsoft.com/office/drawing/2014/main" id="{B209DD78-C1EC-0667-6633-F746E345848F}"/>
              </a:ext>
            </a:extLst>
          </p:cNvPr>
          <p:cNvPicPr>
            <a:picLocks noChangeAspect="1"/>
          </p:cNvPicPr>
          <p:nvPr/>
        </p:nvPicPr>
        <p:blipFill>
          <a:blip r:embed="rId2"/>
          <a:stretch>
            <a:fillRect/>
          </a:stretch>
        </p:blipFill>
        <p:spPr>
          <a:xfrm>
            <a:off x="5357191" y="339396"/>
            <a:ext cx="12450447" cy="12373307"/>
          </a:xfrm>
          <a:prstGeom prst="rect">
            <a:avLst/>
          </a:prstGeom>
        </p:spPr>
      </p:pic>
    </p:spTree>
    <p:extLst>
      <p:ext uri="{BB962C8B-B14F-4D97-AF65-F5344CB8AC3E}">
        <p14:creationId xmlns:p14="http://schemas.microsoft.com/office/powerpoint/2010/main" val="3029316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776251" y="914400"/>
            <a:ext cx="19709176" cy="1981200"/>
          </a:xfrm>
        </p:spPr>
        <p:txBody>
          <a:bodyPr/>
          <a:lstStyle/>
          <a:p>
            <a:r>
              <a:rPr lang="nl-NL" altLang="nl-NL" dirty="0">
                <a:latin typeface="Tahoma" panose="020B0604030504040204" pitchFamily="34" charset="0"/>
                <a:cs typeface="Tahoma" panose="020B0604030504040204" pitchFamily="34" charset="0"/>
              </a:rPr>
              <a:t>We kunnen hier prettig werken en winkelen 1</a:t>
            </a: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2776250" y="2496065"/>
            <a:ext cx="19929513" cy="9756263"/>
          </a:xfrm>
        </p:spPr>
        <p:txBody>
          <a:bodyPr/>
          <a:lstStyle/>
          <a:p>
            <a:r>
              <a:rPr lang="nl-NL" dirty="0"/>
              <a:t>Sterk lokaal ondernemerschap</a:t>
            </a:r>
          </a:p>
          <a:p>
            <a:pPr lvl="1"/>
            <a:r>
              <a:rPr lang="nl-NL" sz="3600" dirty="0">
                <a:ea typeface="Geneva"/>
              </a:rPr>
              <a:t>Ruimte bieden voor </a:t>
            </a:r>
            <a:r>
              <a:rPr lang="nl-NL" sz="3600" dirty="0" err="1">
                <a:ea typeface="Geneva"/>
              </a:rPr>
              <a:t>Biltse</a:t>
            </a:r>
            <a:r>
              <a:rPr lang="nl-NL" sz="3600" dirty="0">
                <a:ea typeface="Geneva"/>
              </a:rPr>
              <a:t> bedrijven (drie routes) </a:t>
            </a:r>
          </a:p>
          <a:p>
            <a:pPr lvl="1"/>
            <a:r>
              <a:rPr lang="nl-NL" sz="3600" dirty="0">
                <a:ea typeface="Geneva"/>
              </a:rPr>
              <a:t>Faciliteiten voor ZZP-</a:t>
            </a:r>
            <a:r>
              <a:rPr lang="nl-NL" sz="3600" dirty="0" err="1">
                <a:ea typeface="Geneva"/>
              </a:rPr>
              <a:t>ers</a:t>
            </a:r>
            <a:r>
              <a:rPr lang="nl-NL" sz="3600" dirty="0">
                <a:ea typeface="Geneva"/>
              </a:rPr>
              <a:t> en ruimte voor innovatieve/creatieve, culturele en maakbedrijven</a:t>
            </a:r>
          </a:p>
          <a:p>
            <a:r>
              <a:rPr lang="nl-NL" dirty="0"/>
              <a:t>Dynamische kenniseconomie</a:t>
            </a:r>
          </a:p>
          <a:p>
            <a:pPr lvl="1"/>
            <a:r>
              <a:rPr lang="nl-NL" sz="3600" dirty="0">
                <a:ea typeface="Geneva"/>
              </a:rPr>
              <a:t>Kennisintensieve (Life </a:t>
            </a:r>
            <a:r>
              <a:rPr lang="nl-NL" sz="3600" dirty="0" err="1">
                <a:ea typeface="Geneva"/>
              </a:rPr>
              <a:t>Science</a:t>
            </a:r>
            <a:r>
              <a:rPr lang="nl-NL" sz="3600" dirty="0">
                <a:ea typeface="Geneva"/>
              </a:rPr>
              <a:t>) bedrijvigheid</a:t>
            </a:r>
          </a:p>
          <a:p>
            <a:r>
              <a:rPr lang="nl-NL" dirty="0"/>
              <a:t>Vitaal platteland</a:t>
            </a:r>
          </a:p>
          <a:p>
            <a:pPr lvl="1"/>
            <a:r>
              <a:rPr lang="nl-NL" altLang="nl-NL" sz="3600" dirty="0">
                <a:ea typeface="Geneva"/>
              </a:rPr>
              <a:t>Transitie naar duurzamere circulaire landbouw</a:t>
            </a:r>
          </a:p>
          <a:p>
            <a:pPr lvl="1"/>
            <a:r>
              <a:rPr lang="nl-NL" altLang="nl-NL" sz="3600" dirty="0">
                <a:ea typeface="Geneva"/>
              </a:rPr>
              <a:t>Stimuleren andere vormen van landbouw en nevenfuncties</a:t>
            </a:r>
            <a:endParaRPr lang="nl-NL" sz="3600" dirty="0">
              <a:ea typeface="Geneva"/>
            </a:endParaRPr>
          </a:p>
          <a:p>
            <a:r>
              <a:rPr lang="nl-NL" dirty="0"/>
              <a:t>Lokaal winkelen en ontmoeten</a:t>
            </a:r>
          </a:p>
          <a:p>
            <a:pPr lvl="1"/>
            <a:r>
              <a:rPr lang="nl-NL" sz="3600" dirty="0">
                <a:ea typeface="Geneva"/>
              </a:rPr>
              <a:t>Concentratie publiekstrekkende functies</a:t>
            </a:r>
          </a:p>
          <a:p>
            <a:pPr lvl="1"/>
            <a:r>
              <a:rPr lang="nl-NL" sz="3600" dirty="0">
                <a:ea typeface="Geneva"/>
              </a:rPr>
              <a:t>Samenwerking tussen ondernemers, vastgoedeigenaren en gemeente</a:t>
            </a:r>
          </a:p>
          <a:p>
            <a:pPr marL="914400" lvl="1" indent="0">
              <a:buNone/>
            </a:pPr>
            <a:endParaRPr lang="nl-NL" sz="3600" dirty="0">
              <a:ea typeface="Geneva"/>
            </a:endParaRPr>
          </a:p>
          <a:p>
            <a:endParaRPr lang="nl-NL" dirty="0"/>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13</a:t>
            </a:fld>
            <a:endParaRPr lang="en-US" altLang="nl-NL" sz="2400" kern="1200">
              <a:solidFill>
                <a:srgbClr val="007E4F"/>
              </a:solidFill>
            </a:endParaRPr>
          </a:p>
        </p:txBody>
      </p:sp>
    </p:spTree>
    <p:extLst>
      <p:ext uri="{BB962C8B-B14F-4D97-AF65-F5344CB8AC3E}">
        <p14:creationId xmlns:p14="http://schemas.microsoft.com/office/powerpoint/2010/main" val="3664632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112435" y="894522"/>
            <a:ext cx="21632147" cy="1981200"/>
          </a:xfrm>
        </p:spPr>
        <p:txBody>
          <a:bodyPr/>
          <a:lstStyle/>
          <a:p>
            <a:r>
              <a:rPr lang="nl-NL" altLang="nl-NL" dirty="0">
                <a:latin typeface="Tahoma" panose="020B0604030504040204" pitchFamily="34" charset="0"/>
                <a:cs typeface="Tahoma" panose="020B0604030504040204" pitchFamily="34" charset="0"/>
              </a:rPr>
              <a:t>We kunnen hier prettig werken en winkelen 2</a:t>
            </a: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2146852" y="2537520"/>
            <a:ext cx="21905843" cy="9714808"/>
          </a:xfrm>
        </p:spPr>
        <p:txBody>
          <a:bodyPr/>
          <a:lstStyle/>
          <a:p>
            <a:endParaRPr lang="nl-NL" dirty="0"/>
          </a:p>
          <a:p>
            <a:endParaRPr lang="nl-NL" dirty="0"/>
          </a:p>
          <a:p>
            <a:r>
              <a:rPr lang="nl-NL" dirty="0"/>
              <a:t>Duurzaam mobiliteitsnetwerk</a:t>
            </a:r>
          </a:p>
          <a:p>
            <a:pPr lvl="1">
              <a:buSzPts val="3600"/>
            </a:pPr>
            <a:r>
              <a:rPr lang="nl-NL" sz="3600" b="0" i="0" u="none" strike="noStrike" kern="1200" baseline="0" dirty="0">
                <a:solidFill>
                  <a:srgbClr val="000000"/>
                </a:solidFill>
                <a:latin typeface="Tahoma" panose="020B0604030504040204" pitchFamily="34" charset="0"/>
              </a:rPr>
              <a:t>Versterken twee bestaande OV knooppunten (Station Bilthoven en De Bilt Zuid)</a:t>
            </a:r>
          </a:p>
          <a:p>
            <a:pPr lvl="1">
              <a:buSzPts val="3600"/>
            </a:pPr>
            <a:r>
              <a:rPr lang="nl-NL" sz="3600" b="0" i="0" u="none" strike="noStrike" kern="1200" baseline="0" dirty="0">
                <a:solidFill>
                  <a:srgbClr val="000000"/>
                </a:solidFill>
                <a:latin typeface="Tahoma" panose="020B0604030504040204" pitchFamily="34" charset="0"/>
              </a:rPr>
              <a:t>Prioriteit bij fietsverkeer en OV en stimuleren netwerk van deelauto’s en duurzaam autogebruik</a:t>
            </a:r>
          </a:p>
          <a:p>
            <a:pPr lvl="1">
              <a:buSzPts val="3600"/>
            </a:pPr>
            <a:r>
              <a:rPr lang="nl-NL" sz="3600" b="0" i="0" u="none" strike="noStrike" kern="1200" baseline="0" dirty="0">
                <a:solidFill>
                  <a:srgbClr val="000000"/>
                </a:solidFill>
                <a:latin typeface="Tahoma" panose="020B0604030504040204" pitchFamily="34" charset="0"/>
              </a:rPr>
              <a:t>Waar mogelijk weren van doorgaand verkeer door de kernen </a:t>
            </a:r>
          </a:p>
          <a:p>
            <a:pPr lvl="1">
              <a:buSzPts val="3600"/>
            </a:pPr>
            <a:r>
              <a:rPr lang="nl-NL" sz="3600" b="0" i="0" u="none" strike="noStrike" kern="1200" baseline="0" dirty="0">
                <a:solidFill>
                  <a:srgbClr val="000000"/>
                </a:solidFill>
                <a:latin typeface="Tahoma" panose="020B0604030504040204" pitchFamily="34" charset="0"/>
              </a:rPr>
              <a:t>Wijken autoluw</a:t>
            </a:r>
          </a:p>
          <a:p>
            <a:pPr lvl="1">
              <a:buSzPts val="3600"/>
            </a:pPr>
            <a:r>
              <a:rPr lang="nl-NL" sz="3600" b="0" i="0" u="none" strike="noStrike" kern="1200" baseline="0" dirty="0">
                <a:solidFill>
                  <a:srgbClr val="000000"/>
                </a:solidFill>
                <a:latin typeface="Tahoma" panose="020B0604030504040204" pitchFamily="34" charset="0"/>
              </a:rPr>
              <a:t>Lagere parkeernorm bij nieuwbouw</a:t>
            </a:r>
          </a:p>
          <a:p>
            <a:pPr lvl="1">
              <a:buSzPts val="3600"/>
            </a:pPr>
            <a:r>
              <a:rPr lang="nl-NL" sz="3600" b="0" i="0" u="none" strike="noStrike" kern="1200" baseline="0" dirty="0">
                <a:solidFill>
                  <a:srgbClr val="000000"/>
                </a:solidFill>
                <a:latin typeface="Tahoma" panose="020B0604030504040204" pitchFamily="34" charset="0"/>
              </a:rPr>
              <a:t>Optimaliseren parkeren bij OV knooppunten en zo nodig i.c.m. parkeervergunningen</a:t>
            </a:r>
          </a:p>
          <a:p>
            <a:pPr lvl="1"/>
            <a:endParaRPr lang="nl-NL" sz="3600" dirty="0">
              <a:ea typeface="Geneva"/>
            </a:endParaRPr>
          </a:p>
          <a:p>
            <a:pPr marL="914400" lvl="1" indent="0">
              <a:buNone/>
            </a:pPr>
            <a:endParaRPr lang="nl-NL" sz="3600" dirty="0">
              <a:ea typeface="Geneva"/>
            </a:endParaRPr>
          </a:p>
          <a:p>
            <a:pPr lvl="1">
              <a:buFont typeface="Courier New" panose="02070309020205020404" pitchFamily="49" charset="0"/>
              <a:buChar char="o"/>
            </a:pPr>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14</a:t>
            </a:fld>
            <a:endParaRPr lang="en-US" altLang="nl-NL" sz="2400" kern="1200">
              <a:solidFill>
                <a:srgbClr val="007E4F"/>
              </a:solidFill>
            </a:endParaRPr>
          </a:p>
        </p:txBody>
      </p:sp>
    </p:spTree>
    <p:extLst>
      <p:ext uri="{BB962C8B-B14F-4D97-AF65-F5344CB8AC3E}">
        <p14:creationId xmlns:p14="http://schemas.microsoft.com/office/powerpoint/2010/main" val="1995460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Presentatie">
            <a:extLst>
              <a:ext uri="{FF2B5EF4-FFF2-40B4-BE49-F238E27FC236}">
                <a16:creationId xmlns:a16="http://schemas.microsoft.com/office/drawing/2014/main" id="{3B4A8F78-7469-C2F1-6956-694A655C9000}"/>
              </a:ext>
            </a:extLst>
          </p:cNvPr>
          <p:cNvSpPr txBox="1">
            <a:spLocks/>
          </p:cNvSpPr>
          <p:nvPr/>
        </p:nvSpPr>
        <p:spPr>
          <a:xfrm>
            <a:off x="1404850" y="425910"/>
            <a:ext cx="10795000" cy="2337849"/>
          </a:xfrm>
          <a:prstGeom prst="rect">
            <a:avLst/>
          </a:prstGeom>
        </p:spPr>
        <p:txBody>
          <a:bodyPr/>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9pPr>
          </a:lstStyle>
          <a:p>
            <a:pPr marL="0" indent="0">
              <a:lnSpc>
                <a:spcPct val="100000"/>
              </a:lnSpc>
              <a:spcBef>
                <a:spcPts val="0"/>
              </a:spcBef>
              <a:buSzTx/>
              <a:buFontTx/>
              <a:buNone/>
              <a:defRPr sz="7200" cap="all">
                <a:solidFill>
                  <a:srgbClr val="FDF8F0"/>
                </a:solidFill>
                <a:latin typeface="+mn-lt"/>
                <a:ea typeface="+mn-ea"/>
                <a:cs typeface="+mn-cs"/>
                <a:sym typeface="Sherika ExtraBold"/>
              </a:defRPr>
            </a:pPr>
            <a:r>
              <a:rPr lang="nl-NL" sz="7200" cap="all" dirty="0">
                <a:solidFill>
                  <a:srgbClr val="FDF8F0"/>
                </a:solidFill>
                <a:latin typeface="+mn-lt"/>
                <a:ea typeface="+mn-ea"/>
                <a:cs typeface="+mn-cs"/>
                <a:sym typeface="Sherika ExtraBold"/>
              </a:rPr>
              <a:t>themakaarten</a:t>
            </a:r>
          </a:p>
        </p:txBody>
      </p:sp>
      <p:pic>
        <p:nvPicPr>
          <p:cNvPr id="2" name="Afbeelding 1">
            <a:extLst>
              <a:ext uri="{FF2B5EF4-FFF2-40B4-BE49-F238E27FC236}">
                <a16:creationId xmlns:a16="http://schemas.microsoft.com/office/drawing/2014/main" id="{E1E46693-AB2C-5B1C-8E44-08CAF22E33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1811" y="1941822"/>
            <a:ext cx="2820146" cy="2880000"/>
          </a:xfrm>
          <a:prstGeom prst="rect">
            <a:avLst/>
          </a:prstGeom>
        </p:spPr>
      </p:pic>
      <p:pic>
        <p:nvPicPr>
          <p:cNvPr id="5" name="Afbeelding 4" descr="Afbeelding met kaart&#10;&#10;Automatisch gegenereerde beschrijving">
            <a:extLst>
              <a:ext uri="{FF2B5EF4-FFF2-40B4-BE49-F238E27FC236}">
                <a16:creationId xmlns:a16="http://schemas.microsoft.com/office/drawing/2014/main" id="{67B20B85-47BF-7625-3F92-83E8753A2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1866" y="4909893"/>
            <a:ext cx="4073806" cy="2880000"/>
          </a:xfrm>
          <a:prstGeom prst="rect">
            <a:avLst/>
          </a:prstGeom>
        </p:spPr>
      </p:pic>
      <p:pic>
        <p:nvPicPr>
          <p:cNvPr id="6" name="Afbeelding 5" descr="Afbeelding met kaart&#10;&#10;Automatisch gegenereerde beschrijving">
            <a:extLst>
              <a:ext uri="{FF2B5EF4-FFF2-40B4-BE49-F238E27FC236}">
                <a16:creationId xmlns:a16="http://schemas.microsoft.com/office/drawing/2014/main" id="{C5368E08-5BE5-2C52-29E7-A778EB0F1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4006" y="1939853"/>
            <a:ext cx="4073806" cy="2880000"/>
          </a:xfrm>
          <a:prstGeom prst="rect">
            <a:avLst/>
          </a:prstGeom>
        </p:spPr>
      </p:pic>
      <p:pic>
        <p:nvPicPr>
          <p:cNvPr id="7" name="Afbeelding 6" descr="Afbeelding met kaart&#10;&#10;Automatisch gegenereerde beschrijving">
            <a:extLst>
              <a:ext uri="{FF2B5EF4-FFF2-40B4-BE49-F238E27FC236}">
                <a16:creationId xmlns:a16="http://schemas.microsoft.com/office/drawing/2014/main" id="{7DEBEFA4-75D1-CFC7-2223-E798DBA420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40145"/>
            <a:ext cx="4073806" cy="2880000"/>
          </a:xfrm>
          <a:prstGeom prst="rect">
            <a:avLst/>
          </a:prstGeom>
        </p:spPr>
      </p:pic>
      <p:pic>
        <p:nvPicPr>
          <p:cNvPr id="8" name="Afbeelding 7" descr="Afbeelding met kaart&#10;&#10;Automatisch gegenereerde beschrijving">
            <a:extLst>
              <a:ext uri="{FF2B5EF4-FFF2-40B4-BE49-F238E27FC236}">
                <a16:creationId xmlns:a16="http://schemas.microsoft.com/office/drawing/2014/main" id="{F1AC2DA0-8F1E-0AED-5A54-9DF4681D04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872736"/>
            <a:ext cx="4073806" cy="2880000"/>
          </a:xfrm>
          <a:prstGeom prst="rect">
            <a:avLst/>
          </a:prstGeom>
        </p:spPr>
      </p:pic>
      <p:pic>
        <p:nvPicPr>
          <p:cNvPr id="9" name="Afbeelding 8" descr="Afbeelding met kaart&#10;&#10;Automatisch gegenereerde beschrijving">
            <a:extLst>
              <a:ext uri="{FF2B5EF4-FFF2-40B4-BE49-F238E27FC236}">
                <a16:creationId xmlns:a16="http://schemas.microsoft.com/office/drawing/2014/main" id="{4D0F05E8-A00F-EE66-74D2-EA72AA5F56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909278"/>
            <a:ext cx="4072142" cy="2880000"/>
          </a:xfrm>
          <a:prstGeom prst="rect">
            <a:avLst/>
          </a:prstGeom>
        </p:spPr>
      </p:pic>
      <p:pic>
        <p:nvPicPr>
          <p:cNvPr id="10" name="Afbeelding 9" descr="Afbeelding met kaart&#10;&#10;Automatisch gegenereerde beschrijving">
            <a:extLst>
              <a:ext uri="{FF2B5EF4-FFF2-40B4-BE49-F238E27FC236}">
                <a16:creationId xmlns:a16="http://schemas.microsoft.com/office/drawing/2014/main" id="{D425DB95-ABA0-694A-0FD9-A1FBED05C6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3430" y="1941057"/>
            <a:ext cx="4072142" cy="2880000"/>
          </a:xfrm>
          <a:prstGeom prst="rect">
            <a:avLst/>
          </a:prstGeom>
        </p:spPr>
      </p:pic>
      <p:pic>
        <p:nvPicPr>
          <p:cNvPr id="11" name="Afbeelding 10" descr="Afbeelding met kaart&#10;&#10;Automatisch gegenereerde beschrijving">
            <a:extLst>
              <a:ext uri="{FF2B5EF4-FFF2-40B4-BE49-F238E27FC236}">
                <a16:creationId xmlns:a16="http://schemas.microsoft.com/office/drawing/2014/main" id="{67A9B2E0-12E3-DD5C-84AE-C751F6E42C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9973" y="7872736"/>
            <a:ext cx="4073806" cy="2880000"/>
          </a:xfrm>
          <a:prstGeom prst="rect">
            <a:avLst/>
          </a:prstGeom>
        </p:spPr>
      </p:pic>
      <p:pic>
        <p:nvPicPr>
          <p:cNvPr id="12" name="Afbeelding 11">
            <a:extLst>
              <a:ext uri="{FF2B5EF4-FFF2-40B4-BE49-F238E27FC236}">
                <a16:creationId xmlns:a16="http://schemas.microsoft.com/office/drawing/2014/main" id="{A7D6D3DA-58C9-27F7-AE01-CBA8160ABE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7017" y="1941057"/>
            <a:ext cx="2016413" cy="2880000"/>
          </a:xfrm>
          <a:prstGeom prst="rect">
            <a:avLst/>
          </a:prstGeom>
        </p:spPr>
      </p:pic>
      <p:pic>
        <p:nvPicPr>
          <p:cNvPr id="13" name="Afbeelding 12" descr="Afbeelding met kaart&#10;&#10;Automatisch gegenereerde beschrijving">
            <a:extLst>
              <a:ext uri="{FF2B5EF4-FFF2-40B4-BE49-F238E27FC236}">
                <a16:creationId xmlns:a16="http://schemas.microsoft.com/office/drawing/2014/main" id="{E49C1E33-F085-6EBE-CBC5-F16344DB09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27684" y="4907924"/>
            <a:ext cx="4072142" cy="2880000"/>
          </a:xfrm>
          <a:prstGeom prst="rect">
            <a:avLst/>
          </a:prstGeom>
        </p:spPr>
      </p:pic>
      <p:pic>
        <p:nvPicPr>
          <p:cNvPr id="14" name="Afbeelding 13" descr="Afbeelding met kaart&#10;&#10;Automatisch gegenereerde beschrijving">
            <a:extLst>
              <a:ext uri="{FF2B5EF4-FFF2-40B4-BE49-F238E27FC236}">
                <a16:creationId xmlns:a16="http://schemas.microsoft.com/office/drawing/2014/main" id="{287C9772-32F8-90C5-B644-75C964D52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42672" y="7872736"/>
            <a:ext cx="4072142" cy="2880000"/>
          </a:xfrm>
          <a:prstGeom prst="rect">
            <a:avLst/>
          </a:prstGeom>
        </p:spPr>
      </p:pic>
      <p:pic>
        <p:nvPicPr>
          <p:cNvPr id="15" name="Afbeelding 14" descr="Afbeelding met kaart&#10;&#10;Automatisch gegenereerde beschrijving">
            <a:extLst>
              <a:ext uri="{FF2B5EF4-FFF2-40B4-BE49-F238E27FC236}">
                <a16:creationId xmlns:a16="http://schemas.microsoft.com/office/drawing/2014/main" id="{5E0A25E2-7B08-A8BE-8E78-30A29360DB0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047052" y="7874026"/>
            <a:ext cx="4072141" cy="2880000"/>
          </a:xfrm>
          <a:prstGeom prst="rect">
            <a:avLst/>
          </a:prstGeom>
        </p:spPr>
      </p:pic>
      <p:pic>
        <p:nvPicPr>
          <p:cNvPr id="16" name="Afbeelding 15" descr="Afbeelding met kaart&#10;&#10;Automatisch gegenereerde beschrijving">
            <a:extLst>
              <a:ext uri="{FF2B5EF4-FFF2-40B4-BE49-F238E27FC236}">
                <a16:creationId xmlns:a16="http://schemas.microsoft.com/office/drawing/2014/main" id="{D4338022-460A-8902-C194-B6C88293BB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399826" y="4907924"/>
            <a:ext cx="4072141" cy="2880000"/>
          </a:xfrm>
          <a:prstGeom prst="rect">
            <a:avLst/>
          </a:prstGeom>
        </p:spPr>
      </p:pic>
      <p:pic>
        <p:nvPicPr>
          <p:cNvPr id="17" name="Afbeelding 16" descr="Afbeelding met kaart&#10;&#10;Automatisch gegenereerde beschrijving">
            <a:extLst>
              <a:ext uri="{FF2B5EF4-FFF2-40B4-BE49-F238E27FC236}">
                <a16:creationId xmlns:a16="http://schemas.microsoft.com/office/drawing/2014/main" id="{D0BA59BC-62BC-46BC-5E15-1D2418258AC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906428" y="7872639"/>
            <a:ext cx="4072142" cy="2880000"/>
          </a:xfrm>
          <a:prstGeom prst="rect">
            <a:avLst/>
          </a:prstGeom>
        </p:spPr>
      </p:pic>
      <p:pic>
        <p:nvPicPr>
          <p:cNvPr id="18" name="Afbeelding 17" descr="Afbeelding met kaart&#10;&#10;Automatisch gegenereerde beschrijving">
            <a:extLst>
              <a:ext uri="{FF2B5EF4-FFF2-40B4-BE49-F238E27FC236}">
                <a16:creationId xmlns:a16="http://schemas.microsoft.com/office/drawing/2014/main" id="{EBF41589-C50D-FB4D-DAA5-E37DDBA3BCD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30098" y="10836000"/>
            <a:ext cx="4072141" cy="2880000"/>
          </a:xfrm>
          <a:prstGeom prst="rect">
            <a:avLst/>
          </a:prstGeom>
        </p:spPr>
      </p:pic>
      <p:pic>
        <p:nvPicPr>
          <p:cNvPr id="19" name="Afbeelding 18" descr="Afbeelding met kaart&#10;&#10;Automatisch gegenereerde beschrijving">
            <a:extLst>
              <a:ext uri="{FF2B5EF4-FFF2-40B4-BE49-F238E27FC236}">
                <a16:creationId xmlns:a16="http://schemas.microsoft.com/office/drawing/2014/main" id="{78A19D1C-063E-3668-2885-1A04C9CFC11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10836000"/>
            <a:ext cx="4073808" cy="2880000"/>
          </a:xfrm>
          <a:prstGeom prst="rect">
            <a:avLst/>
          </a:prstGeom>
        </p:spPr>
      </p:pic>
      <p:pic>
        <p:nvPicPr>
          <p:cNvPr id="20" name="Afbeelding 19" descr="Afbeelding met kaart&#10;&#10;Automatisch gegenereerde beschrijving">
            <a:extLst>
              <a:ext uri="{FF2B5EF4-FFF2-40B4-BE49-F238E27FC236}">
                <a16:creationId xmlns:a16="http://schemas.microsoft.com/office/drawing/2014/main" id="{7B23711C-5128-34E6-6DAE-06A4BB41C88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088565" y="10836000"/>
            <a:ext cx="4073806" cy="2880000"/>
          </a:xfrm>
          <a:prstGeom prst="rect">
            <a:avLst/>
          </a:prstGeom>
        </p:spPr>
      </p:pic>
      <p:pic>
        <p:nvPicPr>
          <p:cNvPr id="21" name="Afbeelding 20" descr="Afbeelding met kaart&#10;&#10;Automatisch gegenereerde beschrijving">
            <a:extLst>
              <a:ext uri="{FF2B5EF4-FFF2-40B4-BE49-F238E27FC236}">
                <a16:creationId xmlns:a16="http://schemas.microsoft.com/office/drawing/2014/main" id="{2FDA6E68-8485-8BE8-0697-D7146C7D32D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980246" y="1937884"/>
            <a:ext cx="4072141" cy="2880000"/>
          </a:xfrm>
          <a:prstGeom prst="rect">
            <a:avLst/>
          </a:prstGeom>
        </p:spPr>
      </p:pic>
      <p:pic>
        <p:nvPicPr>
          <p:cNvPr id="22" name="Afbeelding 21" descr="Afbeelding met kaart&#10;&#10;Automatisch gegenereerde beschrijving">
            <a:extLst>
              <a:ext uri="{FF2B5EF4-FFF2-40B4-BE49-F238E27FC236}">
                <a16:creationId xmlns:a16="http://schemas.microsoft.com/office/drawing/2014/main" id="{9D898021-1B16-FA75-F480-34220D5A42D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973726" y="7872736"/>
            <a:ext cx="4073326" cy="2880000"/>
          </a:xfrm>
          <a:prstGeom prst="rect">
            <a:avLst/>
          </a:prstGeom>
        </p:spPr>
      </p:pic>
      <p:pic>
        <p:nvPicPr>
          <p:cNvPr id="23" name="Afbeelding 22" descr="Afbeelding met kaart&#10;&#10;Automatisch gegenereerde beschrijving">
            <a:extLst>
              <a:ext uri="{FF2B5EF4-FFF2-40B4-BE49-F238E27FC236}">
                <a16:creationId xmlns:a16="http://schemas.microsoft.com/office/drawing/2014/main" id="{F7F1218F-179E-981D-3A3A-D5969BCC122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90713" y="4909278"/>
            <a:ext cx="4073806" cy="2880000"/>
          </a:xfrm>
          <a:prstGeom prst="rect">
            <a:avLst/>
          </a:prstGeom>
        </p:spPr>
      </p:pic>
      <p:pic>
        <p:nvPicPr>
          <p:cNvPr id="24" name="Afbeelding 23" descr="Afbeelding met kaart&#10;&#10;Automatisch gegenereerde beschrijving">
            <a:extLst>
              <a:ext uri="{FF2B5EF4-FFF2-40B4-BE49-F238E27FC236}">
                <a16:creationId xmlns:a16="http://schemas.microsoft.com/office/drawing/2014/main" id="{62325816-EA01-EE03-7726-4B0B004E6A7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6450" y="10836000"/>
            <a:ext cx="4070402" cy="2880000"/>
          </a:xfrm>
          <a:prstGeom prst="rect">
            <a:avLst/>
          </a:prstGeom>
        </p:spPr>
      </p:pic>
      <p:pic>
        <p:nvPicPr>
          <p:cNvPr id="25" name="Afbeelding 24" descr="Afbeelding met kaart&#10;&#10;Automatisch gegenereerde beschrijving">
            <a:extLst>
              <a:ext uri="{FF2B5EF4-FFF2-40B4-BE49-F238E27FC236}">
                <a16:creationId xmlns:a16="http://schemas.microsoft.com/office/drawing/2014/main" id="{F57AD3E5-5BBA-5BB7-A607-B3F5B7A0DB0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085231" y="10836000"/>
            <a:ext cx="4070402" cy="2880000"/>
          </a:xfrm>
          <a:prstGeom prst="rect">
            <a:avLst/>
          </a:prstGeom>
        </p:spPr>
      </p:pic>
      <p:pic>
        <p:nvPicPr>
          <p:cNvPr id="26" name="Afbeelding 25" descr="Afbeelding met kaart&#10;&#10;Automatisch gegenereerde beschrijving">
            <a:extLst>
              <a:ext uri="{FF2B5EF4-FFF2-40B4-BE49-F238E27FC236}">
                <a16:creationId xmlns:a16="http://schemas.microsoft.com/office/drawing/2014/main" id="{86607CE0-E4BC-D723-E224-0E5E3339BE5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69724" y="4909893"/>
            <a:ext cx="4072142" cy="288000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Titel Presentatie"/>
          <p:cNvSpPr txBox="1">
            <a:spLocks noGrp="1"/>
          </p:cNvSpPr>
          <p:nvPr>
            <p:ph type="body" idx="21"/>
          </p:nvPr>
        </p:nvSpPr>
        <p:spPr>
          <a:prstGeom prst="rect">
            <a:avLst/>
          </a:prstGeom>
        </p:spPr>
        <p:txBody>
          <a:bodyPr/>
          <a:lstStyle/>
          <a:p>
            <a:pPr marL="0" indent="0">
              <a:lnSpc>
                <a:spcPct val="100000"/>
              </a:lnSpc>
              <a:spcBef>
                <a:spcPts val="0"/>
              </a:spcBef>
              <a:buSzTx/>
              <a:buNone/>
              <a:defRPr sz="7200" cap="all">
                <a:solidFill>
                  <a:srgbClr val="FDF8F0"/>
                </a:solidFill>
                <a:latin typeface="+mn-lt"/>
                <a:ea typeface="+mn-ea"/>
                <a:cs typeface="+mn-cs"/>
                <a:sym typeface="Sherika ExtraBold"/>
              </a:defRPr>
            </a:pPr>
            <a:r>
              <a:rPr lang="nl-NL" dirty="0"/>
              <a:t>omgevingsvisiekaart</a:t>
            </a:r>
            <a:endParaRPr dirty="0"/>
          </a:p>
        </p:txBody>
      </p:sp>
      <p:sp>
        <p:nvSpPr>
          <p:cNvPr id="645" name="Iets langere subtitel, wellicht over 1 of 2 regels"/>
          <p:cNvSpPr txBox="1">
            <a:spLocks noGrp="1"/>
          </p:cNvSpPr>
          <p:nvPr>
            <p:ph type="body" idx="22"/>
          </p:nvPr>
        </p:nvSpPr>
        <p:spPr>
          <a:xfrm>
            <a:off x="1270000" y="7455558"/>
            <a:ext cx="10160000" cy="1013291"/>
          </a:xfrm>
          <a:prstGeom prst="rect">
            <a:avLst/>
          </a:prstGeom>
        </p:spPr>
        <p:txBody>
          <a:bodyPr/>
          <a:lstStyle/>
          <a:p>
            <a:r>
              <a:rPr lang="nl-NL" sz="4400" dirty="0"/>
              <a:t>Integraal, samenhangend, visitekaartje </a:t>
            </a:r>
            <a:endParaRPr sz="4400" dirty="0"/>
          </a:p>
        </p:txBody>
      </p:sp>
      <p:sp>
        <p:nvSpPr>
          <p:cNvPr id="647" name="Nullam quis risus eget urna mollis ornare vel eu leo. Lorem ipsum dolor sit amet, consectetur adipiscing elit. Lorem ipsum dolor sit amet, consectetur adipiscing elit.…"/>
          <p:cNvSpPr txBox="1">
            <a:spLocks noGrp="1"/>
          </p:cNvSpPr>
          <p:nvPr>
            <p:ph type="body" idx="24"/>
          </p:nvPr>
        </p:nvSpPr>
        <p:spPr>
          <a:xfrm>
            <a:off x="1270000" y="8659297"/>
            <a:ext cx="10160000" cy="661400"/>
          </a:xfrm>
          <a:prstGeom prst="rect">
            <a:avLst/>
          </a:prstGeom>
        </p:spPr>
        <p:txBody>
          <a:bodyPr/>
          <a:lstStyle/>
          <a:p>
            <a:pPr marL="0" indent="0" defTabSz="825500">
              <a:lnSpc>
                <a:spcPct val="150000"/>
              </a:lnSpc>
              <a:spcBef>
                <a:spcPts val="0"/>
              </a:spcBef>
              <a:buSzTx/>
              <a:buNone/>
              <a:defRPr sz="2700">
                <a:solidFill>
                  <a:srgbClr val="FDF8F0"/>
                </a:solidFill>
                <a:latin typeface="Sherika Regular"/>
                <a:ea typeface="Sherika Regular"/>
                <a:cs typeface="Sherika Regular"/>
                <a:sym typeface="Sherika Regular"/>
              </a:defRPr>
            </a:pPr>
            <a:r>
              <a:rPr lang="nl-NL" dirty="0"/>
              <a:t>GIS: uitwisselbaar</a:t>
            </a:r>
          </a:p>
        </p:txBody>
      </p:sp>
      <p:pic>
        <p:nvPicPr>
          <p:cNvPr id="7" name="Afbeelding 6" descr="Afbeelding met kaart&#10;&#10;Automatisch gegenereerde beschrijving">
            <a:extLst>
              <a:ext uri="{FF2B5EF4-FFF2-40B4-BE49-F238E27FC236}">
                <a16:creationId xmlns:a16="http://schemas.microsoft.com/office/drawing/2014/main" id="{78C0EAED-4DD4-DC0E-D00F-F0DACCFE43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68" b="3652"/>
          <a:stretch/>
        </p:blipFill>
        <p:spPr>
          <a:xfrm>
            <a:off x="13898833" y="0"/>
            <a:ext cx="10485167" cy="13727798"/>
          </a:xfrm>
          <a:prstGeom prst="rect">
            <a:avLst/>
          </a:prstGeom>
        </p:spPr>
      </p:pic>
      <p:pic>
        <p:nvPicPr>
          <p:cNvPr id="5" name="Afbeelding 4">
            <a:extLst>
              <a:ext uri="{FF2B5EF4-FFF2-40B4-BE49-F238E27FC236}">
                <a16:creationId xmlns:a16="http://schemas.microsoft.com/office/drawing/2014/main" id="{332D1424-89ED-8C1A-6D0E-4653922CBE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5" t="30638" r="54023" b="3822"/>
          <a:stretch/>
        </p:blipFill>
        <p:spPr>
          <a:xfrm>
            <a:off x="11105377" y="0"/>
            <a:ext cx="3161201" cy="6929562"/>
          </a:xfrm>
          <a:prstGeom prst="rect">
            <a:avLst/>
          </a:prstGeom>
        </p:spPr>
      </p:pic>
      <p:pic>
        <p:nvPicPr>
          <p:cNvPr id="6" name="Afbeelding 5">
            <a:extLst>
              <a:ext uri="{FF2B5EF4-FFF2-40B4-BE49-F238E27FC236}">
                <a16:creationId xmlns:a16="http://schemas.microsoft.com/office/drawing/2014/main" id="{322D02A1-2D3D-0A02-0D3A-040902DEA0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40" t="38048" r="16665" b="3821"/>
          <a:stretch/>
        </p:blipFill>
        <p:spPr>
          <a:xfrm>
            <a:off x="11105377" y="6858000"/>
            <a:ext cx="3161201" cy="68580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Titel Presentatie"/>
          <p:cNvSpPr txBox="1">
            <a:spLocks noGrp="1"/>
          </p:cNvSpPr>
          <p:nvPr>
            <p:ph type="body" idx="21"/>
          </p:nvPr>
        </p:nvSpPr>
        <p:spPr>
          <a:xfrm>
            <a:off x="685800" y="3117984"/>
            <a:ext cx="10160000" cy="2337849"/>
          </a:xfrm>
          <a:prstGeom prst="rect">
            <a:avLst/>
          </a:prstGeom>
        </p:spPr>
        <p:txBody>
          <a:bodyPr/>
          <a:lstStyle/>
          <a:p>
            <a:pPr marL="0" indent="0">
              <a:lnSpc>
                <a:spcPct val="100000"/>
              </a:lnSpc>
              <a:spcBef>
                <a:spcPts val="0"/>
              </a:spcBef>
              <a:buSzTx/>
              <a:buNone/>
              <a:defRPr sz="7200" cap="all">
                <a:solidFill>
                  <a:srgbClr val="FDF8F0"/>
                </a:solidFill>
                <a:latin typeface="+mn-lt"/>
                <a:ea typeface="+mn-ea"/>
                <a:cs typeface="+mn-cs"/>
                <a:sym typeface="Sherika ExtraBold"/>
              </a:defRPr>
            </a:pPr>
            <a:r>
              <a:rPr lang="nl-NL" dirty="0"/>
              <a:t>Koers per deelgebied</a:t>
            </a:r>
            <a:endParaRPr dirty="0"/>
          </a:p>
        </p:txBody>
      </p:sp>
      <p:sp>
        <p:nvSpPr>
          <p:cNvPr id="645" name="Iets langere subtitel, wellicht over 1 of 2 regels"/>
          <p:cNvSpPr txBox="1">
            <a:spLocks noGrp="1"/>
          </p:cNvSpPr>
          <p:nvPr>
            <p:ph type="body" idx="22"/>
          </p:nvPr>
        </p:nvSpPr>
        <p:spPr>
          <a:xfrm>
            <a:off x="685800" y="5577407"/>
            <a:ext cx="10160000" cy="930511"/>
          </a:xfrm>
          <a:prstGeom prst="rect">
            <a:avLst/>
          </a:prstGeom>
        </p:spPr>
        <p:txBody>
          <a:bodyPr/>
          <a:lstStyle/>
          <a:p>
            <a:r>
              <a:rPr lang="nl-NL" sz="4000" dirty="0"/>
              <a:t>Elementen: </a:t>
            </a:r>
            <a:endParaRPr sz="4000" dirty="0"/>
          </a:p>
        </p:txBody>
      </p:sp>
      <p:sp>
        <p:nvSpPr>
          <p:cNvPr id="647" name="Nullam quis risus eget urna mollis ornare vel eu leo. Lorem ipsum dolor sit amet, consectetur adipiscing elit. Lorem ipsum dolor sit amet, consectetur adipiscing elit.…"/>
          <p:cNvSpPr txBox="1">
            <a:spLocks noGrp="1"/>
          </p:cNvSpPr>
          <p:nvPr>
            <p:ph type="body" idx="24"/>
          </p:nvPr>
        </p:nvSpPr>
        <p:spPr>
          <a:xfrm>
            <a:off x="685800" y="6741597"/>
            <a:ext cx="10160000" cy="4623830"/>
          </a:xfrm>
          <a:prstGeom prst="rect">
            <a:avLst/>
          </a:prstGeom>
        </p:spPr>
        <p:txBody>
          <a:bodyPr/>
          <a:lstStyle/>
          <a:p>
            <a:pPr defTabSz="825500">
              <a:lnSpc>
                <a:spcPct val="150000"/>
              </a:lnSpc>
              <a:spcBef>
                <a:spcPts val="0"/>
              </a:spcBef>
              <a:buSzTx/>
              <a:defRPr sz="2700">
                <a:solidFill>
                  <a:srgbClr val="FDF8F0"/>
                </a:solidFill>
                <a:latin typeface="Sherika Regular"/>
                <a:ea typeface="Sherika Regular"/>
                <a:cs typeface="Sherika Regular"/>
                <a:sym typeface="Sherika Regular"/>
              </a:defRPr>
            </a:pPr>
            <a:r>
              <a:rPr lang="nl-NL" sz="4000" dirty="0"/>
              <a:t>Karakteristiek</a:t>
            </a:r>
          </a:p>
          <a:p>
            <a:pPr defTabSz="825500">
              <a:lnSpc>
                <a:spcPct val="150000"/>
              </a:lnSpc>
              <a:spcBef>
                <a:spcPts val="0"/>
              </a:spcBef>
              <a:buSzTx/>
              <a:defRPr sz="2700">
                <a:solidFill>
                  <a:srgbClr val="FDF8F0"/>
                </a:solidFill>
                <a:latin typeface="Sherika Regular"/>
                <a:ea typeface="Sherika Regular"/>
                <a:cs typeface="Sherika Regular"/>
                <a:sym typeface="Sherika Regular"/>
              </a:defRPr>
            </a:pPr>
            <a:r>
              <a:rPr lang="nl-NL" sz="4000" dirty="0"/>
              <a:t>Koers</a:t>
            </a:r>
          </a:p>
          <a:p>
            <a:pPr defTabSz="825500">
              <a:lnSpc>
                <a:spcPct val="150000"/>
              </a:lnSpc>
              <a:spcBef>
                <a:spcPts val="0"/>
              </a:spcBef>
              <a:buSzTx/>
              <a:defRPr sz="2700">
                <a:solidFill>
                  <a:srgbClr val="FDF8F0"/>
                </a:solidFill>
                <a:latin typeface="Sherika Regular"/>
                <a:ea typeface="Sherika Regular"/>
                <a:cs typeface="Sherika Regular"/>
                <a:sym typeface="Sherika Regular"/>
              </a:defRPr>
            </a:pPr>
            <a:r>
              <a:rPr lang="nl-NL" sz="4000" dirty="0"/>
              <a:t>Visiekaart</a:t>
            </a:r>
          </a:p>
          <a:p>
            <a:pPr defTabSz="825500">
              <a:lnSpc>
                <a:spcPct val="150000"/>
              </a:lnSpc>
              <a:spcBef>
                <a:spcPts val="0"/>
              </a:spcBef>
              <a:buSzTx/>
              <a:defRPr sz="2700">
                <a:solidFill>
                  <a:srgbClr val="FDF8F0"/>
                </a:solidFill>
                <a:latin typeface="Sherika Regular"/>
                <a:ea typeface="Sherika Regular"/>
                <a:cs typeface="Sherika Regular"/>
                <a:sym typeface="Sherika Regular"/>
              </a:defRPr>
            </a:pPr>
            <a:r>
              <a:rPr lang="nl-NL" sz="4000" dirty="0"/>
              <a:t>Referentiebeelden</a:t>
            </a:r>
            <a:endParaRPr lang="nl-NL" sz="4000" i="1" dirty="0"/>
          </a:p>
          <a:p>
            <a:pPr defTabSz="825500">
              <a:lnSpc>
                <a:spcPct val="150000"/>
              </a:lnSpc>
              <a:spcBef>
                <a:spcPts val="0"/>
              </a:spcBef>
              <a:buSzTx/>
              <a:defRPr sz="2700">
                <a:solidFill>
                  <a:srgbClr val="FDF8F0"/>
                </a:solidFill>
                <a:latin typeface="Sherika Regular"/>
                <a:ea typeface="Sherika Regular"/>
                <a:cs typeface="Sherika Regular"/>
                <a:sym typeface="Sherika Regular"/>
              </a:defRPr>
            </a:pPr>
            <a:r>
              <a:rPr lang="nl-NL" sz="4000" dirty="0"/>
              <a:t>Uitwerking afwegingskader naar gebiedstype</a:t>
            </a:r>
          </a:p>
        </p:txBody>
      </p:sp>
      <p:pic>
        <p:nvPicPr>
          <p:cNvPr id="4" name="Afbeelding 3" descr="Afbeelding met kaart&#10;&#10;Automatisch gegenereerde beschrijving">
            <a:extLst>
              <a:ext uri="{FF2B5EF4-FFF2-40B4-BE49-F238E27FC236}">
                <a16:creationId xmlns:a16="http://schemas.microsoft.com/office/drawing/2014/main" id="{0F6BFC1C-0E10-0CB3-6CB8-0A4CED4337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84" b="4000"/>
          <a:stretch/>
        </p:blipFill>
        <p:spPr>
          <a:xfrm>
            <a:off x="13855100" y="0"/>
            <a:ext cx="10528900" cy="13716000"/>
          </a:xfrm>
          <a:prstGeom prst="rect">
            <a:avLst/>
          </a:prstGeom>
        </p:spPr>
      </p:pic>
      <p:pic>
        <p:nvPicPr>
          <p:cNvPr id="5" name="Afbeelding 4">
            <a:extLst>
              <a:ext uri="{FF2B5EF4-FFF2-40B4-BE49-F238E27FC236}">
                <a16:creationId xmlns:a16="http://schemas.microsoft.com/office/drawing/2014/main" id="{332D1424-89ED-8C1A-6D0E-4653922CBE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5" t="30638" r="54023" b="3822"/>
          <a:stretch/>
        </p:blipFill>
        <p:spPr>
          <a:xfrm>
            <a:off x="11041369" y="0"/>
            <a:ext cx="3161201" cy="6929562"/>
          </a:xfrm>
          <a:prstGeom prst="rect">
            <a:avLst/>
          </a:prstGeom>
        </p:spPr>
      </p:pic>
      <p:pic>
        <p:nvPicPr>
          <p:cNvPr id="6" name="Afbeelding 5">
            <a:extLst>
              <a:ext uri="{FF2B5EF4-FFF2-40B4-BE49-F238E27FC236}">
                <a16:creationId xmlns:a16="http://schemas.microsoft.com/office/drawing/2014/main" id="{322D02A1-2D3D-0A02-0D3A-040902DEA0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40" t="38048" r="16665" b="3821"/>
          <a:stretch/>
        </p:blipFill>
        <p:spPr>
          <a:xfrm>
            <a:off x="11041369" y="6858000"/>
            <a:ext cx="3161201" cy="6858000"/>
          </a:xfrm>
          <a:prstGeom prst="rect">
            <a:avLst/>
          </a:prstGeom>
        </p:spPr>
      </p:pic>
    </p:spTree>
    <p:extLst>
      <p:ext uri="{BB962C8B-B14F-4D97-AF65-F5344CB8AC3E}">
        <p14:creationId xmlns:p14="http://schemas.microsoft.com/office/powerpoint/2010/main" val="413505340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jdelijke aanduiding voor inhoud 2">
            <a:extLst>
              <a:ext uri="{FF2B5EF4-FFF2-40B4-BE49-F238E27FC236}">
                <a16:creationId xmlns:a16="http://schemas.microsoft.com/office/drawing/2014/main" id="{1E0D077C-1897-4361-B316-12AE945A619B}"/>
              </a:ext>
            </a:extLst>
          </p:cNvPr>
          <p:cNvSpPr>
            <a:spLocks noGrp="1"/>
          </p:cNvSpPr>
          <p:nvPr>
            <p:ph idx="1"/>
          </p:nvPr>
        </p:nvSpPr>
        <p:spPr>
          <a:xfrm>
            <a:off x="1830563" y="273047"/>
            <a:ext cx="22182376" cy="11801440"/>
          </a:xfrm>
        </p:spPr>
        <p:txBody>
          <a:bodyPr numCol="2"/>
          <a:lstStyle/>
          <a:p>
            <a:pPr marL="0" indent="0">
              <a:buNone/>
            </a:pPr>
            <a:r>
              <a:rPr lang="nl-NL" altLang="nl-NL" sz="3600" b="1" dirty="0">
                <a:solidFill>
                  <a:schemeClr val="accent1"/>
                </a:solidFill>
                <a:latin typeface="Tahoma" panose="020B0604030504040204" pitchFamily="34" charset="0"/>
                <a:cs typeface="Tahoma" panose="020B0604030504040204" pitchFamily="34" charset="0"/>
              </a:rPr>
              <a:t>Veenweidegebied</a:t>
            </a:r>
            <a:r>
              <a:rPr lang="nl-NL" altLang="nl-NL" sz="2800" b="1" dirty="0">
                <a:solidFill>
                  <a:schemeClr val="accent1"/>
                </a:solidFill>
                <a:latin typeface="Tahoma" panose="020B0604030504040204" pitchFamily="34" charset="0"/>
                <a:cs typeface="Tahoma" panose="020B0604030504040204" pitchFamily="34" charset="0"/>
              </a:rPr>
              <a:t> </a:t>
            </a:r>
          </a:p>
          <a:p>
            <a:r>
              <a:rPr lang="nl-NL" altLang="nl-NL" sz="2800" dirty="0">
                <a:ea typeface="Geneva"/>
              </a:rPr>
              <a:t>Nieuwe balans tussen natuur en agrarisch gebruik</a:t>
            </a:r>
          </a:p>
          <a:p>
            <a:r>
              <a:rPr lang="nl-NL" altLang="nl-NL" sz="2800" dirty="0">
                <a:ea typeface="Geneva"/>
              </a:rPr>
              <a:t>Verbeteren milieukwaliteit verveningsplassen en grondwaterkwaliteit</a:t>
            </a:r>
            <a:endParaRPr lang="nl-NL" altLang="nl-NL" sz="2800" dirty="0">
              <a:latin typeface="Tahoma" panose="020B0604030504040204" pitchFamily="34" charset="0"/>
              <a:cs typeface="Tahoma" panose="020B0604030504040204" pitchFamily="34" charset="0"/>
            </a:endParaRPr>
          </a:p>
          <a:p>
            <a:r>
              <a:rPr lang="nl-NL" altLang="nl-NL" sz="2800" dirty="0">
                <a:latin typeface="Tahoma" panose="020B0604030504040204" pitchFamily="34" charset="0"/>
                <a:cs typeface="Tahoma" panose="020B0604030504040204" pitchFamily="34" charset="0"/>
              </a:rPr>
              <a:t>Ontwikkelen recreatief uitloopgebied</a:t>
            </a:r>
          </a:p>
          <a:p>
            <a:r>
              <a:rPr lang="nl-NL" altLang="nl-NL" sz="2800" dirty="0">
                <a:ea typeface="Geneva"/>
              </a:rPr>
              <a:t>Nieuwe wandelpaden langs Nieuwe Hollandse Waterlinie</a:t>
            </a:r>
          </a:p>
          <a:p>
            <a:pPr marL="0" indent="0">
              <a:buNone/>
            </a:pPr>
            <a:r>
              <a:rPr lang="nl-NL" altLang="nl-NL" sz="3600" b="1" dirty="0">
                <a:solidFill>
                  <a:schemeClr val="accent1"/>
                </a:solidFill>
                <a:latin typeface="Tahoma" panose="020B0604030504040204" pitchFamily="34" charset="0"/>
                <a:cs typeface="Tahoma" panose="020B0604030504040204" pitchFamily="34" charset="0"/>
              </a:rPr>
              <a:t>Coulisselandschap</a:t>
            </a:r>
            <a:endParaRPr lang="nl-NL" altLang="nl-NL" sz="4000" b="1" dirty="0">
              <a:solidFill>
                <a:schemeClr val="accent1"/>
              </a:solidFill>
              <a:latin typeface="Tahoma" panose="020B0604030504040204" pitchFamily="34" charset="0"/>
              <a:cs typeface="Tahoma" panose="020B0604030504040204" pitchFamily="34" charset="0"/>
            </a:endParaRPr>
          </a:p>
          <a:p>
            <a:r>
              <a:rPr lang="nl-NL" altLang="nl-NL" sz="2800" dirty="0">
                <a:latin typeface="Tahoma" panose="020B0604030504040204" pitchFamily="34" charset="0"/>
                <a:cs typeface="Tahoma" panose="020B0604030504040204" pitchFamily="34" charset="0"/>
              </a:rPr>
              <a:t>Behoud en versterken: terugbrengen houtwallen. </a:t>
            </a:r>
          </a:p>
          <a:p>
            <a:r>
              <a:rPr lang="nl-NL" altLang="nl-NL" sz="2800" dirty="0">
                <a:latin typeface="Tahoma" panose="020B0604030504040204" pitchFamily="34" charset="0"/>
                <a:cs typeface="Tahoma" panose="020B0604030504040204" pitchFamily="34" charset="0"/>
              </a:rPr>
              <a:t>Nieuwe activiteiten: recreatie, zonnepanelen, landelijk wonen. </a:t>
            </a:r>
            <a:endParaRPr lang="nl-NL" sz="2800" dirty="0">
              <a:ea typeface="Geneva"/>
            </a:endParaRPr>
          </a:p>
          <a:p>
            <a:r>
              <a:rPr lang="nl-NL" sz="2800" dirty="0">
                <a:ea typeface="Geneva"/>
              </a:rPr>
              <a:t>Onderzoek naar nieuw bedrijventerrein lokale ondernemers</a:t>
            </a:r>
            <a:endParaRPr lang="nl-NL" sz="2800" dirty="0"/>
          </a:p>
          <a:p>
            <a:r>
              <a:rPr lang="nl-NL" altLang="nl-NL" sz="2800" dirty="0">
                <a:ea typeface="Geneva"/>
              </a:rPr>
              <a:t>Onderzoeksgebied windturbines langs de A27</a:t>
            </a:r>
          </a:p>
          <a:p>
            <a:pPr marL="0" indent="0">
              <a:buNone/>
            </a:pPr>
            <a:endParaRPr lang="nl-NL" altLang="nl-NL" sz="3600" b="1" dirty="0">
              <a:solidFill>
                <a:schemeClr val="accent1"/>
              </a:solidFill>
              <a:latin typeface="Tahoma" panose="020B0604030504040204" pitchFamily="34" charset="0"/>
              <a:cs typeface="Tahoma" panose="020B0604030504040204" pitchFamily="34" charset="0"/>
            </a:endParaRPr>
          </a:p>
          <a:p>
            <a:pPr marL="0" indent="0">
              <a:buNone/>
            </a:pPr>
            <a:endParaRPr lang="nl-NL" altLang="nl-NL" sz="3600" b="1" dirty="0">
              <a:solidFill>
                <a:schemeClr val="accent1"/>
              </a:solidFill>
              <a:latin typeface="Tahoma" panose="020B0604030504040204" pitchFamily="34" charset="0"/>
              <a:cs typeface="Tahoma" panose="020B0604030504040204" pitchFamily="34" charset="0"/>
            </a:endParaRPr>
          </a:p>
          <a:p>
            <a:pPr marL="0" indent="0">
              <a:buNone/>
            </a:pPr>
            <a:endParaRPr lang="nl-NL" altLang="nl-NL" sz="3600" b="1" dirty="0">
              <a:solidFill>
                <a:schemeClr val="accent1"/>
              </a:solidFill>
              <a:latin typeface="Tahoma" panose="020B0604030504040204" pitchFamily="34" charset="0"/>
              <a:cs typeface="Tahoma" panose="020B0604030504040204" pitchFamily="34" charset="0"/>
            </a:endParaRPr>
          </a:p>
          <a:p>
            <a:pPr marL="0" indent="0">
              <a:buNone/>
            </a:pPr>
            <a:endParaRPr lang="nl-NL" altLang="nl-NL" sz="3600" b="1" dirty="0">
              <a:solidFill>
                <a:schemeClr val="accent1"/>
              </a:solidFill>
              <a:latin typeface="Tahoma" panose="020B0604030504040204" pitchFamily="34" charset="0"/>
              <a:cs typeface="Tahoma" panose="020B0604030504040204" pitchFamily="34" charset="0"/>
            </a:endParaRPr>
          </a:p>
          <a:p>
            <a:pPr marL="0" indent="0">
              <a:buNone/>
            </a:pPr>
            <a:endParaRPr lang="nl-NL" altLang="nl-NL" sz="3600" b="1" dirty="0">
              <a:solidFill>
                <a:schemeClr val="accent1"/>
              </a:solidFill>
              <a:latin typeface="Tahoma" panose="020B0604030504040204" pitchFamily="34" charset="0"/>
              <a:cs typeface="Tahoma" panose="020B0604030504040204" pitchFamily="34" charset="0"/>
            </a:endParaRPr>
          </a:p>
          <a:p>
            <a:pPr marL="0" indent="0">
              <a:buNone/>
            </a:pPr>
            <a:r>
              <a:rPr lang="nl-NL" altLang="nl-NL" sz="3600" b="1" dirty="0">
                <a:solidFill>
                  <a:schemeClr val="accent1"/>
                </a:solidFill>
                <a:latin typeface="Tahoma" panose="020B0604030504040204" pitchFamily="34" charset="0"/>
                <a:cs typeface="Tahoma" panose="020B0604030504040204" pitchFamily="34" charset="0"/>
              </a:rPr>
              <a:t>Bosgebied</a:t>
            </a:r>
          </a:p>
          <a:p>
            <a:r>
              <a:rPr lang="nl-NL" altLang="nl-NL" sz="2800" dirty="0">
                <a:latin typeface="Tahoma" panose="020B0604030504040204" pitchFamily="34" charset="0"/>
                <a:cs typeface="Tahoma" panose="020B0604030504040204" pitchFamily="34" charset="0"/>
              </a:rPr>
              <a:t>Versterken ecologische samenhang </a:t>
            </a:r>
          </a:p>
          <a:p>
            <a:r>
              <a:rPr lang="nl-NL" altLang="nl-NL" sz="2800" dirty="0">
                <a:latin typeface="Tahoma" panose="020B0604030504040204" pitchFamily="34" charset="0"/>
                <a:cs typeface="Tahoma" panose="020B0604030504040204" pitchFamily="34" charset="0"/>
              </a:rPr>
              <a:t>Zonering van recreatief gebruik</a:t>
            </a:r>
          </a:p>
          <a:p>
            <a:r>
              <a:rPr lang="nl-NL" altLang="nl-NL" sz="2800" dirty="0">
                <a:latin typeface="Tahoma" panose="020B0604030504040204" pitchFamily="34" charset="0"/>
                <a:cs typeface="Tahoma" panose="020B0604030504040204" pitchFamily="34" charset="0"/>
              </a:rPr>
              <a:t>Verbeteren kwaliteit van verblijfsrecreatie</a:t>
            </a:r>
          </a:p>
          <a:p>
            <a:r>
              <a:rPr lang="nl-NL" altLang="nl-NL" sz="2800" dirty="0">
                <a:ea typeface="Geneva"/>
              </a:rPr>
              <a:t>Weerbaarheid tegen langdurige droogte en waterkwaliteit</a:t>
            </a:r>
          </a:p>
          <a:p>
            <a:pPr marL="0" indent="0">
              <a:buNone/>
            </a:pPr>
            <a:r>
              <a:rPr lang="nl-NL" altLang="nl-NL" sz="3600" b="1" dirty="0">
                <a:solidFill>
                  <a:schemeClr val="accent1"/>
                </a:solidFill>
                <a:latin typeface="Tahoma" panose="020B0604030504040204" pitchFamily="34" charset="0"/>
                <a:cs typeface="Tahoma" panose="020B0604030504040204" pitchFamily="34" charset="0"/>
              </a:rPr>
              <a:t>Kromme Rijngebied</a:t>
            </a:r>
          </a:p>
          <a:p>
            <a:r>
              <a:rPr lang="nl-NL" altLang="nl-NL" sz="2800" dirty="0">
                <a:latin typeface="Tahoma" panose="020B0604030504040204" pitchFamily="34" charset="0"/>
                <a:cs typeface="Tahoma" panose="020B0604030504040204" pitchFamily="34" charset="0"/>
              </a:rPr>
              <a:t>Kansen voor natuurontwikkeling </a:t>
            </a:r>
          </a:p>
          <a:p>
            <a:r>
              <a:rPr lang="nl-NL" altLang="nl-NL" sz="2800" dirty="0">
                <a:latin typeface="Tahoma" panose="020B0604030504040204" pitchFamily="34" charset="0"/>
                <a:cs typeface="Tahoma" panose="020B0604030504040204" pitchFamily="34" charset="0"/>
              </a:rPr>
              <a:t>Versterken recreatief medegebruik i.c.m. cultuurhistorie</a:t>
            </a:r>
          </a:p>
          <a:p>
            <a:r>
              <a:rPr lang="nl-NL" altLang="nl-NL" sz="2800" dirty="0">
                <a:latin typeface="Tahoma" panose="020B0604030504040204" pitchFamily="34" charset="0"/>
                <a:cs typeface="Tahoma" panose="020B0604030504040204" pitchFamily="34" charset="0"/>
              </a:rPr>
              <a:t>Watervoorziening voor fruitteelt i.c.m. natuurontwikkeling</a:t>
            </a:r>
          </a:p>
          <a:p>
            <a:r>
              <a:rPr lang="nl-NL" altLang="nl-NL" sz="2800" dirty="0">
                <a:latin typeface="Tahoma" panose="020B0604030504040204" pitchFamily="34" charset="0"/>
                <a:cs typeface="Tahoma" panose="020B0604030504040204" pitchFamily="34" charset="0"/>
              </a:rPr>
              <a:t>Veilige infrastructuur voor fietsers</a:t>
            </a:r>
          </a:p>
          <a:p>
            <a:r>
              <a:rPr lang="nl-NL" altLang="nl-NL" sz="2800" dirty="0">
                <a:latin typeface="Tahoma" panose="020B0604030504040204" pitchFamily="34" charset="0"/>
                <a:cs typeface="Tahoma" panose="020B0604030504040204" pitchFamily="34" charset="0"/>
              </a:rPr>
              <a:t>Het </a:t>
            </a:r>
            <a:r>
              <a:rPr lang="nl-NL" altLang="nl-NL" sz="2800" dirty="0" err="1">
                <a:latin typeface="Tahoma" panose="020B0604030504040204" pitchFamily="34" charset="0"/>
                <a:cs typeface="Tahoma" panose="020B0604030504040204" pitchFamily="34" charset="0"/>
              </a:rPr>
              <a:t>Verweliusterrein</a:t>
            </a:r>
            <a:r>
              <a:rPr lang="nl-NL" altLang="nl-NL" sz="2800" dirty="0">
                <a:latin typeface="Tahoma" panose="020B0604030504040204" pitchFamily="34" charset="0"/>
                <a:cs typeface="Tahoma" panose="020B0604030504040204" pitchFamily="34" charset="0"/>
              </a:rPr>
              <a:t> wordt groen woongebied</a:t>
            </a:r>
          </a:p>
          <a:p>
            <a:r>
              <a:rPr lang="nl-NL" altLang="nl-NL" sz="2800" dirty="0">
                <a:latin typeface="Tahoma" panose="020B0604030504040204" pitchFamily="34" charset="0"/>
                <a:cs typeface="Tahoma" panose="020B0604030504040204" pitchFamily="34" charset="0"/>
              </a:rPr>
              <a:t>Onderzoeksgebied </a:t>
            </a:r>
            <a:r>
              <a:rPr lang="nl-NL" altLang="nl-NL" sz="2800" dirty="0" err="1">
                <a:latin typeface="Tahoma" panose="020B0604030504040204" pitchFamily="34" charset="0"/>
                <a:cs typeface="Tahoma" panose="020B0604030504040204" pitchFamily="34" charset="0"/>
              </a:rPr>
              <a:t>windturbineslangs</a:t>
            </a:r>
            <a:r>
              <a:rPr lang="nl-NL" altLang="nl-NL" sz="2800" dirty="0">
                <a:latin typeface="Tahoma" panose="020B0604030504040204" pitchFamily="34" charset="0"/>
                <a:cs typeface="Tahoma" panose="020B0604030504040204" pitchFamily="34" charset="0"/>
              </a:rPr>
              <a:t> de A28</a:t>
            </a:r>
          </a:p>
          <a:p>
            <a:pPr marL="0" indent="0">
              <a:buNone/>
            </a:pPr>
            <a:endParaRPr lang="nl-NL" altLang="nl-NL" sz="2800" dirty="0">
              <a:ea typeface="Geneva"/>
            </a:endParaRPr>
          </a:p>
          <a:p>
            <a:pPr marL="0" indent="0">
              <a:buNone/>
            </a:pPr>
            <a:endParaRPr lang="nl-NL" dirty="0"/>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0245" name="Tijdelijke aanduiding voor datum 3">
            <a:extLst>
              <a:ext uri="{FF2B5EF4-FFF2-40B4-BE49-F238E27FC236}">
                <a16:creationId xmlns:a16="http://schemas.microsoft.com/office/drawing/2014/main" id="{FCF3572C-9BDC-448C-A141-2CF1F53B8708}"/>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0246" name="Tijdelijke aanduiding voor voettekst 4">
            <a:extLst>
              <a:ext uri="{FF2B5EF4-FFF2-40B4-BE49-F238E27FC236}">
                <a16:creationId xmlns:a16="http://schemas.microsoft.com/office/drawing/2014/main" id="{08814D61-3B25-495B-9EC8-1C9F47EE008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0247" name="Tijdelijke aanduiding voor dianummer 5">
            <a:extLst>
              <a:ext uri="{FF2B5EF4-FFF2-40B4-BE49-F238E27FC236}">
                <a16:creationId xmlns:a16="http://schemas.microsoft.com/office/drawing/2014/main" id="{44A8B016-9B9E-4F5B-9093-84012B0F3B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1A709C25-7024-47EC-ABE3-8224C57A50D0}" type="slidenum">
              <a:rPr lang="en-US" altLang="nl-NL" sz="2400" kern="1200">
                <a:solidFill>
                  <a:srgbClr val="007E4F"/>
                </a:solidFill>
              </a:rPr>
              <a:pPr algn="l" defTabSz="914400" fontAlgn="base">
                <a:lnSpc>
                  <a:spcPct val="100000"/>
                </a:lnSpc>
                <a:spcBef>
                  <a:spcPct val="0"/>
                </a:spcBef>
                <a:spcAft>
                  <a:spcPct val="0"/>
                </a:spcAft>
                <a:buNone/>
              </a:pPr>
              <a:t>18</a:t>
            </a:fld>
            <a:endParaRPr lang="en-US" altLang="nl-NL" sz="2400" kern="1200">
              <a:solidFill>
                <a:srgbClr val="007E4F"/>
              </a:solidFill>
            </a:endParaRPr>
          </a:p>
        </p:txBody>
      </p:sp>
    </p:spTree>
    <p:extLst>
      <p:ext uri="{BB962C8B-B14F-4D97-AF65-F5344CB8AC3E}">
        <p14:creationId xmlns:p14="http://schemas.microsoft.com/office/powerpoint/2010/main" val="33135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jdelijke aanduiding voor inhoud 2">
            <a:extLst>
              <a:ext uri="{FF2B5EF4-FFF2-40B4-BE49-F238E27FC236}">
                <a16:creationId xmlns:a16="http://schemas.microsoft.com/office/drawing/2014/main" id="{1E0D077C-1897-4361-B316-12AE945A619B}"/>
              </a:ext>
            </a:extLst>
          </p:cNvPr>
          <p:cNvSpPr>
            <a:spLocks noGrp="1"/>
          </p:cNvSpPr>
          <p:nvPr>
            <p:ph idx="1"/>
          </p:nvPr>
        </p:nvSpPr>
        <p:spPr>
          <a:xfrm>
            <a:off x="1634069" y="273046"/>
            <a:ext cx="22438505" cy="12319831"/>
          </a:xfrm>
        </p:spPr>
        <p:txBody>
          <a:bodyPr numCol="2"/>
          <a:lstStyle/>
          <a:p>
            <a:pPr marL="0" indent="0">
              <a:buNone/>
            </a:pPr>
            <a:r>
              <a:rPr lang="nl-NL" altLang="nl-NL" sz="3600" b="1" dirty="0">
                <a:solidFill>
                  <a:schemeClr val="accent1"/>
                </a:solidFill>
                <a:latin typeface="Tahoma" panose="020B0604030504040204" pitchFamily="34" charset="0"/>
                <a:cs typeface="Tahoma" panose="020B0604030504040204" pitchFamily="34" charset="0"/>
              </a:rPr>
              <a:t>De Bilt</a:t>
            </a:r>
          </a:p>
          <a:p>
            <a:r>
              <a:rPr lang="nl-NL" altLang="nl-NL" sz="2800" dirty="0">
                <a:ea typeface="Geneva"/>
              </a:rPr>
              <a:t>Transformatie naar woon-werkgebieden</a:t>
            </a:r>
          </a:p>
          <a:p>
            <a:r>
              <a:rPr lang="nl-NL" altLang="nl-NL" sz="2800" dirty="0">
                <a:ea typeface="Geneva"/>
              </a:rPr>
              <a:t>Verdichting rond centrumgebied</a:t>
            </a:r>
          </a:p>
          <a:p>
            <a:r>
              <a:rPr lang="nl-NL" altLang="nl-NL" sz="2800" dirty="0">
                <a:ea typeface="Geneva"/>
              </a:rPr>
              <a:t>Veilige fietsverbinding over </a:t>
            </a:r>
            <a:r>
              <a:rPr lang="nl-NL" altLang="nl-NL" sz="2800" dirty="0" err="1">
                <a:ea typeface="Geneva"/>
              </a:rPr>
              <a:t>Blauwkapelseweg</a:t>
            </a:r>
            <a:r>
              <a:rPr lang="nl-NL" altLang="nl-NL" sz="2800" dirty="0">
                <a:ea typeface="Geneva"/>
              </a:rPr>
              <a:t> en Hessenweg</a:t>
            </a:r>
          </a:p>
          <a:p>
            <a:pPr marL="0" indent="0">
              <a:buNone/>
            </a:pPr>
            <a:r>
              <a:rPr lang="nl-NL" altLang="nl-NL" sz="3600" b="1" dirty="0">
                <a:solidFill>
                  <a:schemeClr val="accent1"/>
                </a:solidFill>
                <a:latin typeface="Tahoma" panose="020B0604030504040204" pitchFamily="34" charset="0"/>
                <a:cs typeface="Tahoma" panose="020B0604030504040204" pitchFamily="34" charset="0"/>
              </a:rPr>
              <a:t>Bilthoven</a:t>
            </a:r>
          </a:p>
          <a:p>
            <a:r>
              <a:rPr lang="nl-NL" altLang="nl-NL" sz="2800" dirty="0">
                <a:ea typeface="Geneva"/>
              </a:rPr>
              <a:t>Transformatie naar woon-werkgebieden i.c.m. lifescience</a:t>
            </a:r>
          </a:p>
          <a:p>
            <a:r>
              <a:rPr lang="nl-NL" altLang="nl-NL" sz="2800" dirty="0">
                <a:ea typeface="Geneva"/>
              </a:rPr>
              <a:t>Transformatie Schapenweide en Stationsgebied</a:t>
            </a:r>
          </a:p>
          <a:p>
            <a:r>
              <a:rPr lang="nl-NL" altLang="nl-NL" sz="2800" dirty="0">
                <a:ea typeface="Geneva"/>
              </a:rPr>
              <a:t>Transformatie mobiliteitssysteem </a:t>
            </a:r>
          </a:p>
          <a:p>
            <a:pPr marL="0" indent="0">
              <a:buNone/>
            </a:pPr>
            <a:r>
              <a:rPr lang="nl-NL" altLang="nl-NL" sz="3600" b="1" dirty="0">
                <a:solidFill>
                  <a:schemeClr val="accent1"/>
                </a:solidFill>
                <a:latin typeface="Tahoma" panose="020B0604030504040204" pitchFamily="34" charset="0"/>
                <a:cs typeface="Tahoma" panose="020B0604030504040204" pitchFamily="34" charset="0"/>
              </a:rPr>
              <a:t>Maartensdijk</a:t>
            </a:r>
          </a:p>
          <a:p>
            <a:r>
              <a:rPr lang="nl-NL" altLang="nl-NL" sz="2800" dirty="0">
                <a:latin typeface="Tahoma" panose="020B0604030504040204" pitchFamily="34" charset="0"/>
                <a:cs typeface="Tahoma" panose="020B0604030504040204" pitchFamily="34" charset="0"/>
              </a:rPr>
              <a:t>Verschillende woningbouwlocaties</a:t>
            </a:r>
          </a:p>
          <a:p>
            <a:r>
              <a:rPr lang="nl-NL" altLang="nl-NL" sz="2800" dirty="0">
                <a:latin typeface="Tahoma" panose="020B0604030504040204" pitchFamily="34" charset="0"/>
                <a:cs typeface="Tahoma" panose="020B0604030504040204" pitchFamily="34" charset="0"/>
              </a:rPr>
              <a:t>Bedrijventerrein transformeren naar woningbouw</a:t>
            </a:r>
          </a:p>
          <a:p>
            <a:r>
              <a:rPr lang="nl-NL" altLang="nl-NL" sz="2800" dirty="0">
                <a:latin typeface="Tahoma" panose="020B0604030504040204" pitchFamily="34" charset="0"/>
                <a:cs typeface="Tahoma" panose="020B0604030504040204" pitchFamily="34" charset="0"/>
              </a:rPr>
              <a:t>Onderzoek toekomstig woningbouw buiten rode contouren</a:t>
            </a:r>
          </a:p>
          <a:p>
            <a:r>
              <a:rPr lang="nl-NL" altLang="nl-NL" sz="2800" dirty="0">
                <a:latin typeface="Tahoma" panose="020B0604030504040204" pitchFamily="34" charset="0"/>
                <a:cs typeface="Tahoma" panose="020B0604030504040204" pitchFamily="34" charset="0"/>
              </a:rPr>
              <a:t>Onderzoek naar nieuw bedrijventerrein</a:t>
            </a:r>
          </a:p>
          <a:p>
            <a:r>
              <a:rPr lang="nl-NL" altLang="nl-NL" sz="2800" dirty="0">
                <a:latin typeface="Tahoma" panose="020B0604030504040204" pitchFamily="34" charset="0"/>
                <a:cs typeface="Tahoma" panose="020B0604030504040204" pitchFamily="34" charset="0"/>
              </a:rPr>
              <a:t>Verbeteren openbaar vervoer en fietsverbindingen</a:t>
            </a:r>
          </a:p>
          <a:p>
            <a:endParaRPr lang="nl-NL" altLang="nl-NL" sz="2800" dirty="0">
              <a:ea typeface="Geneva"/>
            </a:endParaRPr>
          </a:p>
          <a:p>
            <a:endParaRPr lang="nl-NL" altLang="nl-NL" sz="2800" dirty="0">
              <a:ea typeface="Geneva"/>
            </a:endParaRPr>
          </a:p>
          <a:p>
            <a:endParaRPr lang="nl-NL" altLang="nl-NL" sz="2800" dirty="0">
              <a:ea typeface="Geneva"/>
            </a:endParaRPr>
          </a:p>
          <a:p>
            <a:endParaRPr lang="nl-NL" altLang="nl-NL" sz="2800" dirty="0">
              <a:ea typeface="Geneva"/>
            </a:endParaRPr>
          </a:p>
          <a:p>
            <a:endParaRPr lang="nl-NL" altLang="nl-NL" sz="2800" dirty="0">
              <a:ea typeface="Geneva"/>
            </a:endParaRPr>
          </a:p>
          <a:p>
            <a:endParaRPr lang="nl-NL" altLang="nl-NL" sz="2800" dirty="0">
              <a:ea typeface="Geneva"/>
            </a:endParaRPr>
          </a:p>
          <a:p>
            <a:r>
              <a:rPr lang="nl-NL" altLang="nl-NL" sz="2800" dirty="0">
                <a:ea typeface="Geneva"/>
              </a:rPr>
              <a:t>Waterkwaliteit</a:t>
            </a:r>
          </a:p>
          <a:p>
            <a:pPr marL="0" indent="0">
              <a:buNone/>
            </a:pPr>
            <a:r>
              <a:rPr lang="nl-NL" altLang="nl-NL" sz="3600" b="1" dirty="0">
                <a:solidFill>
                  <a:schemeClr val="accent1"/>
                </a:solidFill>
                <a:latin typeface="Tahoma" panose="020B0604030504040204" pitchFamily="34" charset="0"/>
                <a:cs typeface="Tahoma" panose="020B0604030504040204" pitchFamily="34" charset="0"/>
              </a:rPr>
              <a:t>Hollandsche Rading</a:t>
            </a:r>
          </a:p>
          <a:p>
            <a:r>
              <a:rPr lang="nl-NL" altLang="nl-NL" sz="2800" dirty="0">
                <a:latin typeface="Tahoma" panose="020B0604030504040204" pitchFamily="34" charset="0"/>
                <a:cs typeface="Tahoma" panose="020B0604030504040204" pitchFamily="34" charset="0"/>
              </a:rPr>
              <a:t>Twee woningbouwlocaties</a:t>
            </a:r>
          </a:p>
          <a:p>
            <a:r>
              <a:rPr lang="nl-NL" sz="2800" dirty="0">
                <a:latin typeface="Tahoma" panose="020B0604030504040204" pitchFamily="34" charset="0"/>
                <a:cs typeface="Tahoma" panose="020B0604030504040204" pitchFamily="34" charset="0"/>
              </a:rPr>
              <a:t>Veilige wandel en fietsroutes aansluitend op station vanwege poortfunctie</a:t>
            </a:r>
            <a:endParaRPr lang="nl-NL" altLang="nl-NL" sz="2800" dirty="0">
              <a:latin typeface="Tahoma" panose="020B0604030504040204" pitchFamily="34" charset="0"/>
              <a:cs typeface="Tahoma" panose="020B0604030504040204" pitchFamily="34" charset="0"/>
            </a:endParaRPr>
          </a:p>
          <a:p>
            <a:pPr marL="0" indent="0">
              <a:buNone/>
            </a:pPr>
            <a:r>
              <a:rPr lang="nl-NL" altLang="nl-NL" sz="4000" b="1" dirty="0">
                <a:solidFill>
                  <a:schemeClr val="accent1"/>
                </a:solidFill>
                <a:latin typeface="Tahoma" panose="020B0604030504040204" pitchFamily="34" charset="0"/>
                <a:cs typeface="Tahoma" panose="020B0604030504040204" pitchFamily="34" charset="0"/>
              </a:rPr>
              <a:t>Groenekan</a:t>
            </a:r>
          </a:p>
          <a:p>
            <a:r>
              <a:rPr lang="nl-NL" altLang="nl-NL" sz="2800" dirty="0">
                <a:latin typeface="Tahoma" panose="020B0604030504040204" pitchFamily="34" charset="0"/>
                <a:cs typeface="Tahoma" panose="020B0604030504040204" pitchFamily="34" charset="0"/>
              </a:rPr>
              <a:t>Woningbouw voor eigen behoefte op twee locaties</a:t>
            </a:r>
          </a:p>
          <a:p>
            <a:r>
              <a:rPr lang="nl-NL" altLang="nl-NL" sz="2800" dirty="0">
                <a:latin typeface="Tahoma" panose="020B0604030504040204" pitchFamily="34" charset="0"/>
                <a:cs typeface="Tahoma" panose="020B0604030504040204" pitchFamily="34" charset="0"/>
              </a:rPr>
              <a:t>Verbetering fietsverbinding en voor recreatie en cultuurbeleving</a:t>
            </a:r>
          </a:p>
          <a:p>
            <a:pPr marL="0" indent="0">
              <a:buNone/>
            </a:pPr>
            <a:r>
              <a:rPr lang="nl-NL" altLang="nl-NL" sz="4000" b="1" dirty="0">
                <a:solidFill>
                  <a:schemeClr val="accent1"/>
                </a:solidFill>
                <a:latin typeface="Tahoma" panose="020B0604030504040204" pitchFamily="34" charset="0"/>
                <a:cs typeface="Tahoma" panose="020B0604030504040204" pitchFamily="34" charset="0"/>
              </a:rPr>
              <a:t>Westbroek</a:t>
            </a:r>
          </a:p>
          <a:p>
            <a:r>
              <a:rPr lang="nl-NL" altLang="nl-NL" sz="2800" dirty="0">
                <a:latin typeface="Tahoma" panose="020B0604030504040204" pitchFamily="34" charset="0"/>
                <a:cs typeface="Tahoma" panose="020B0604030504040204" pitchFamily="34" charset="0"/>
              </a:rPr>
              <a:t>Gefaseerde woningbouw voor eigen behoefte (zorg, jongeren)</a:t>
            </a:r>
          </a:p>
          <a:p>
            <a:r>
              <a:rPr lang="nl-NL" altLang="nl-NL" sz="2800" dirty="0">
                <a:latin typeface="Tahoma" panose="020B0604030504040204" pitchFamily="34" charset="0"/>
                <a:cs typeface="Tahoma" panose="020B0604030504040204" pitchFamily="34" charset="0"/>
              </a:rPr>
              <a:t>Behoud historisch karakter</a:t>
            </a:r>
          </a:p>
          <a:p>
            <a:r>
              <a:rPr lang="nl-NL" altLang="nl-NL" sz="2800" dirty="0">
                <a:latin typeface="Tahoma" panose="020B0604030504040204" pitchFamily="34" charset="0"/>
                <a:cs typeface="Tahoma" panose="020B0604030504040204" pitchFamily="34" charset="0"/>
              </a:rPr>
              <a:t>Verbetering verkeersveiligheid</a:t>
            </a:r>
          </a:p>
          <a:p>
            <a:r>
              <a:rPr lang="nl-NL" altLang="nl-NL" sz="2800" dirty="0">
                <a:latin typeface="Tahoma" panose="020B0604030504040204" pitchFamily="34" charset="0"/>
                <a:cs typeface="Tahoma" panose="020B0604030504040204" pitchFamily="34" charset="0"/>
              </a:rPr>
              <a:t>Stimuleren innovaties, duurzame energie en biologische landbouw</a:t>
            </a:r>
          </a:p>
          <a:p>
            <a:pPr marL="0" indent="0">
              <a:buNone/>
            </a:pPr>
            <a:endParaRPr lang="nl-NL" altLang="nl-NL" sz="2800" dirty="0">
              <a:latin typeface="Tahoma" panose="020B0604030504040204" pitchFamily="34" charset="0"/>
              <a:cs typeface="Tahoma" panose="020B0604030504040204" pitchFamily="34" charset="0"/>
            </a:endParaRPr>
          </a:p>
          <a:p>
            <a:pPr marL="0" indent="0">
              <a:buNone/>
            </a:pPr>
            <a:endParaRPr lang="nl-NL" dirty="0"/>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0245" name="Tijdelijke aanduiding voor datum 3">
            <a:extLst>
              <a:ext uri="{FF2B5EF4-FFF2-40B4-BE49-F238E27FC236}">
                <a16:creationId xmlns:a16="http://schemas.microsoft.com/office/drawing/2014/main" id="{FCF3572C-9BDC-448C-A141-2CF1F53B8708}"/>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0246" name="Tijdelijke aanduiding voor voettekst 4">
            <a:extLst>
              <a:ext uri="{FF2B5EF4-FFF2-40B4-BE49-F238E27FC236}">
                <a16:creationId xmlns:a16="http://schemas.microsoft.com/office/drawing/2014/main" id="{08814D61-3B25-495B-9EC8-1C9F47EE008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0247" name="Tijdelijke aanduiding voor dianummer 5">
            <a:extLst>
              <a:ext uri="{FF2B5EF4-FFF2-40B4-BE49-F238E27FC236}">
                <a16:creationId xmlns:a16="http://schemas.microsoft.com/office/drawing/2014/main" id="{44A8B016-9B9E-4F5B-9093-84012B0F3B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1A709C25-7024-47EC-ABE3-8224C57A50D0}" type="slidenum">
              <a:rPr lang="en-US" altLang="nl-NL" sz="2400" kern="1200">
                <a:solidFill>
                  <a:srgbClr val="007E4F"/>
                </a:solidFill>
              </a:rPr>
              <a:pPr algn="l" defTabSz="914400" fontAlgn="base">
                <a:lnSpc>
                  <a:spcPct val="100000"/>
                </a:lnSpc>
                <a:spcBef>
                  <a:spcPct val="0"/>
                </a:spcBef>
                <a:spcAft>
                  <a:spcPct val="0"/>
                </a:spcAft>
                <a:buNone/>
              </a:pPr>
              <a:t>19</a:t>
            </a:fld>
            <a:endParaRPr lang="en-US" altLang="nl-NL" sz="2400" kern="1200">
              <a:solidFill>
                <a:srgbClr val="007E4F"/>
              </a:solidFill>
            </a:endParaRPr>
          </a:p>
        </p:txBody>
      </p:sp>
    </p:spTree>
    <p:extLst>
      <p:ext uri="{BB962C8B-B14F-4D97-AF65-F5344CB8AC3E}">
        <p14:creationId xmlns:p14="http://schemas.microsoft.com/office/powerpoint/2010/main" val="304445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4A66220-0910-4A79-8A85-BD71E297C69D}"/>
              </a:ext>
            </a:extLst>
          </p:cNvPr>
          <p:cNvSpPr/>
          <p:nvPr/>
        </p:nvSpPr>
        <p:spPr>
          <a:xfrm>
            <a:off x="3838576" y="0"/>
            <a:ext cx="17497424" cy="13716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4800" dirty="0"/>
          </a:p>
        </p:txBody>
      </p:sp>
      <p:sp>
        <p:nvSpPr>
          <p:cNvPr id="5123" name="Titel 1">
            <a:extLst>
              <a:ext uri="{FF2B5EF4-FFF2-40B4-BE49-F238E27FC236}">
                <a16:creationId xmlns:a16="http://schemas.microsoft.com/office/drawing/2014/main" id="{5D687F81-A148-4E5A-98C3-8DBAC6B8039F}"/>
              </a:ext>
            </a:extLst>
          </p:cNvPr>
          <p:cNvSpPr>
            <a:spLocks noGrp="1"/>
          </p:cNvSpPr>
          <p:nvPr>
            <p:ph type="title"/>
          </p:nvPr>
        </p:nvSpPr>
        <p:spPr/>
        <p:txBody>
          <a:bodyPr/>
          <a:lstStyle/>
          <a:p>
            <a:pPr algn="ctr"/>
            <a:r>
              <a:rPr lang="nl-NL" altLang="nl-NL" sz="8000" dirty="0">
                <a:solidFill>
                  <a:schemeClr val="accent2"/>
                </a:solidFill>
                <a:ea typeface="Geneva"/>
              </a:rPr>
              <a:t>Voorontwerp omgevingsvisie</a:t>
            </a:r>
            <a:br>
              <a:rPr lang="nl-NL" altLang="nl-NL" sz="8000" dirty="0">
                <a:solidFill>
                  <a:schemeClr val="accent2"/>
                </a:solidFill>
                <a:ea typeface="Geneva"/>
              </a:rPr>
            </a:br>
            <a:br>
              <a:rPr lang="nl-NL" altLang="nl-NL" sz="8000" dirty="0">
                <a:solidFill>
                  <a:schemeClr val="accent2"/>
                </a:solidFill>
                <a:ea typeface="Geneva"/>
              </a:rPr>
            </a:br>
            <a:r>
              <a:rPr lang="nl-NL" altLang="nl-NL" sz="8000" dirty="0">
                <a:solidFill>
                  <a:schemeClr val="accent2"/>
                </a:solidFill>
                <a:ea typeface="Geneva"/>
              </a:rPr>
              <a:t>Informatieavond 23 maart</a:t>
            </a:r>
            <a:br>
              <a:rPr lang="nl-NL" altLang="nl-NL" dirty="0">
                <a:latin typeface="Tahoma" panose="020B0604030504040204" pitchFamily="34" charset="0"/>
                <a:cs typeface="Tahoma" panose="020B0604030504040204" pitchFamily="34" charset="0"/>
              </a:rPr>
            </a:br>
            <a:endParaRPr lang="nl-NL" altLang="nl-NL" sz="4800" dirty="0">
              <a:solidFill>
                <a:schemeClr val="accent2"/>
              </a:solidFill>
            </a:endParaRPr>
          </a:p>
        </p:txBody>
      </p:sp>
      <p:sp>
        <p:nvSpPr>
          <p:cNvPr id="5" name="Ondertitel 4">
            <a:extLst>
              <a:ext uri="{FF2B5EF4-FFF2-40B4-BE49-F238E27FC236}">
                <a16:creationId xmlns:a16="http://schemas.microsoft.com/office/drawing/2014/main" id="{D9216333-4A19-C28F-ED4E-6267FC5F56F0}"/>
              </a:ext>
            </a:extLst>
          </p:cNvPr>
          <p:cNvSpPr>
            <a:spLocks noGrp="1"/>
          </p:cNvSpPr>
          <p:nvPr>
            <p:ph idx="1"/>
          </p:nvPr>
        </p:nvSpPr>
        <p:spPr>
          <a:xfrm>
            <a:off x="4465648" y="2868214"/>
            <a:ext cx="16848992" cy="9816480"/>
          </a:xfrm>
        </p:spPr>
        <p:txBody>
          <a:bodyPr/>
          <a:lstStyle/>
          <a:p>
            <a:pPr marL="0" indent="0">
              <a:buNone/>
            </a:pPr>
            <a:endParaRPr lang="nl-NL" b="1" dirty="0">
              <a:ea typeface="Geneva"/>
            </a:endParaRPr>
          </a:p>
          <a:p>
            <a:pPr marL="0" indent="0">
              <a:buNone/>
            </a:pPr>
            <a:endParaRPr lang="nl-NL" b="1" dirty="0">
              <a:ea typeface="Geneva"/>
            </a:endParaRPr>
          </a:p>
          <a:p>
            <a:pPr marL="0" indent="0">
              <a:buNone/>
            </a:pPr>
            <a:r>
              <a:rPr lang="nl-NL" b="1" dirty="0">
                <a:ea typeface="Geneva"/>
              </a:rPr>
              <a:t>19.30				</a:t>
            </a:r>
            <a:r>
              <a:rPr lang="nl-NL" dirty="0">
                <a:ea typeface="Geneva"/>
              </a:rPr>
              <a:t>inloop</a:t>
            </a:r>
          </a:p>
          <a:p>
            <a:pPr marL="0" indent="0">
              <a:buNone/>
            </a:pPr>
            <a:r>
              <a:rPr lang="nl-NL" b="1" dirty="0">
                <a:ea typeface="Geneva"/>
              </a:rPr>
              <a:t>20.00</a:t>
            </a:r>
            <a:r>
              <a:rPr lang="nl-NL" dirty="0">
                <a:ea typeface="Geneva"/>
              </a:rPr>
              <a:t>            	welkom wethouder</a:t>
            </a:r>
            <a:endParaRPr lang="nl-NL" dirty="0"/>
          </a:p>
          <a:p>
            <a:pPr marL="0" indent="0">
              <a:buNone/>
            </a:pPr>
            <a:r>
              <a:rPr lang="nl-NL" b="1" dirty="0">
                <a:ea typeface="Geneva"/>
              </a:rPr>
              <a:t>20.10 - 20.30	</a:t>
            </a:r>
            <a:r>
              <a:rPr lang="nl-NL" dirty="0">
                <a:ea typeface="Geneva"/>
              </a:rPr>
              <a:t>presentatie projectleider</a:t>
            </a:r>
          </a:p>
          <a:p>
            <a:pPr marL="0" indent="0">
              <a:buNone/>
            </a:pPr>
            <a:r>
              <a:rPr lang="nl-NL" b="1" dirty="0">
                <a:ea typeface="Geneva"/>
              </a:rPr>
              <a:t>20.30 – 20.50</a:t>
            </a:r>
            <a:r>
              <a:rPr lang="nl-NL" dirty="0">
                <a:ea typeface="Geneva"/>
              </a:rPr>
              <a:t>	plenaire dialoog</a:t>
            </a:r>
            <a:endParaRPr lang="nl-NL" dirty="0"/>
          </a:p>
          <a:p>
            <a:pPr marL="0" indent="0">
              <a:buNone/>
            </a:pPr>
            <a:endParaRPr lang="nl-NL" b="1" dirty="0">
              <a:ea typeface="Geneva"/>
            </a:endParaRPr>
          </a:p>
          <a:p>
            <a:pPr marL="0" indent="0">
              <a:buNone/>
            </a:pPr>
            <a:r>
              <a:rPr lang="nl-NL" b="1" dirty="0">
                <a:ea typeface="Geneva"/>
              </a:rPr>
              <a:t>Pauze</a:t>
            </a:r>
          </a:p>
          <a:p>
            <a:pPr marL="0" indent="0">
              <a:buNone/>
            </a:pPr>
            <a:endParaRPr lang="nl-NL" b="1" dirty="0">
              <a:ea typeface="Geneva"/>
            </a:endParaRPr>
          </a:p>
          <a:p>
            <a:pPr marL="0" indent="0">
              <a:buNone/>
            </a:pPr>
            <a:r>
              <a:rPr lang="nl-NL" b="1" dirty="0">
                <a:ea typeface="Geneva"/>
              </a:rPr>
              <a:t>21.00 - 22.00	</a:t>
            </a:r>
            <a:r>
              <a:rPr lang="nl-NL" dirty="0">
                <a:ea typeface="Geneva"/>
              </a:rPr>
              <a:t>vragen en discussie bij 4 gebiedstafels	</a:t>
            </a: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2" name="Tijdelijke aanduiding voor datum 1">
            <a:extLst>
              <a:ext uri="{FF2B5EF4-FFF2-40B4-BE49-F238E27FC236}">
                <a16:creationId xmlns:a16="http://schemas.microsoft.com/office/drawing/2014/main" id="{15F75347-D9C2-2F34-0FD9-77D3F374174D}"/>
              </a:ext>
            </a:extLst>
          </p:cNvPr>
          <p:cNvSpPr>
            <a:spLocks noGrp="1"/>
          </p:cNvSpPr>
          <p:nvPr>
            <p:ph type="dt" sz="half" idx="10"/>
          </p:nvPr>
        </p:nvSpPr>
        <p:spPr/>
        <p:txBody>
          <a:bodyPr/>
          <a:lstStyle/>
          <a:p>
            <a:pPr>
              <a:defRPr/>
            </a:pPr>
            <a:r>
              <a:rPr lang="nl-NL"/>
              <a:t>Maart 2023</a:t>
            </a:r>
          </a:p>
        </p:txBody>
      </p:sp>
      <p:sp>
        <p:nvSpPr>
          <p:cNvPr id="3" name="Tijdelijke aanduiding voor voettekst 2">
            <a:extLst>
              <a:ext uri="{FF2B5EF4-FFF2-40B4-BE49-F238E27FC236}">
                <a16:creationId xmlns:a16="http://schemas.microsoft.com/office/drawing/2014/main" id="{7A6850BF-0AA7-CFE6-7408-6B9C22E7E1C3}"/>
              </a:ext>
            </a:extLst>
          </p:cNvPr>
          <p:cNvSpPr>
            <a:spLocks noGrp="1"/>
          </p:cNvSpPr>
          <p:nvPr>
            <p:ph type="ftr" sz="quarter" idx="11"/>
          </p:nvPr>
        </p:nvSpPr>
        <p:spPr/>
        <p:txBody>
          <a:bodyPr/>
          <a:lstStyle/>
          <a:p>
            <a:pPr>
              <a:defRPr/>
            </a:pPr>
            <a:r>
              <a:rPr lang="en-US" dirty="0" err="1"/>
              <a:t>Toetsing</a:t>
            </a:r>
            <a:r>
              <a:rPr lang="en-US" dirty="0"/>
              <a:t> </a:t>
            </a:r>
            <a:r>
              <a:rPr lang="en-US" dirty="0" err="1"/>
              <a:t>voorontwerp</a:t>
            </a:r>
            <a:r>
              <a:rPr lang="en-US" dirty="0"/>
              <a:t> </a:t>
            </a:r>
            <a:r>
              <a:rPr lang="en-US" dirty="0" err="1"/>
              <a:t>omgevingsvisie</a:t>
            </a:r>
            <a:endParaRPr lang="en-US" dirty="0"/>
          </a:p>
        </p:txBody>
      </p:sp>
      <p:sp>
        <p:nvSpPr>
          <p:cNvPr id="4" name="Tijdelijke aanduiding voor dianummer 3">
            <a:extLst>
              <a:ext uri="{FF2B5EF4-FFF2-40B4-BE49-F238E27FC236}">
                <a16:creationId xmlns:a16="http://schemas.microsoft.com/office/drawing/2014/main" id="{1EA76ADC-7775-13A6-C172-0D048E03FEDF}"/>
              </a:ext>
            </a:extLst>
          </p:cNvPr>
          <p:cNvSpPr>
            <a:spLocks noGrp="1"/>
          </p:cNvSpPr>
          <p:nvPr>
            <p:ph type="sldNum" sz="quarter" idx="12"/>
          </p:nvPr>
        </p:nvSpPr>
        <p:spPr/>
        <p:txBody>
          <a:bodyPr/>
          <a:lstStyle/>
          <a:p>
            <a:pPr>
              <a:defRPr/>
            </a:pPr>
            <a:fld id="{CF80D630-7967-4A35-8365-0FC839E509F8}" type="slidenum">
              <a:rPr lang="en-US" altLang="nl-NL" smtClean="0"/>
              <a:pPr>
                <a:defRPr/>
              </a:pPr>
              <a:t>2</a:t>
            </a:fld>
            <a:endParaRPr lang="en-US" altLang="nl-NL"/>
          </a:p>
        </p:txBody>
      </p:sp>
      <p:sp>
        <p:nvSpPr>
          <p:cNvPr id="5124" name="Tekstvak 9">
            <a:extLst>
              <a:ext uri="{FF2B5EF4-FFF2-40B4-BE49-F238E27FC236}">
                <a16:creationId xmlns:a16="http://schemas.microsoft.com/office/drawing/2014/main" id="{BD9957EF-ABFE-4261-B789-38D51248B820}"/>
              </a:ext>
            </a:extLst>
          </p:cNvPr>
          <p:cNvSpPr txBox="1">
            <a:spLocks noChangeArrowheads="1"/>
          </p:cNvSpPr>
          <p:nvPr/>
        </p:nvSpPr>
        <p:spPr bwMode="auto">
          <a:xfrm flipH="1" flipV="1">
            <a:off x="16152396" y="10322321"/>
            <a:ext cx="1583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tIns="91440" rIns="182880" bIns="91440" anchor="t">
            <a:spAutoFit/>
          </a:bodyPr>
          <a:lstStyle>
            <a:lvl1pPr>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1pPr>
            <a:lvl2pPr marL="742950" indent="-28575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2pPr>
            <a:lvl3pPr marL="11430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3pPr>
            <a:lvl4pPr marL="16002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4pPr>
            <a:lvl5pPr marL="20574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5pPr>
            <a:lvl6pPr marL="25146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6pPr>
            <a:lvl7pPr marL="29718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7pPr>
            <a:lvl8pPr marL="34290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8pPr>
            <a:lvl9pPr marL="38862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9pPr>
          </a:lstStyle>
          <a:p>
            <a:pPr>
              <a:lnSpc>
                <a:spcPct val="100000"/>
              </a:lnSpc>
              <a:spcBef>
                <a:spcPct val="0"/>
              </a:spcBef>
              <a:buFontTx/>
              <a:buNone/>
            </a:pPr>
            <a:endParaRPr lang="nl-NL" altLang="nl-NL" dirty="0">
              <a:solidFill>
                <a:schemeClr val="accent2"/>
              </a:solidFill>
            </a:endParaRPr>
          </a:p>
        </p:txBody>
      </p:sp>
    </p:spTree>
    <p:extLst>
      <p:ext uri="{BB962C8B-B14F-4D97-AF65-F5344CB8AC3E}">
        <p14:creationId xmlns:p14="http://schemas.microsoft.com/office/powerpoint/2010/main" val="112755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el 1">
            <a:extLst>
              <a:ext uri="{FF2B5EF4-FFF2-40B4-BE49-F238E27FC236}">
                <a16:creationId xmlns:a16="http://schemas.microsoft.com/office/drawing/2014/main" id="{B634292D-5368-470D-A683-CE75B032E822}"/>
              </a:ext>
            </a:extLst>
          </p:cNvPr>
          <p:cNvSpPr>
            <a:spLocks noGrp="1"/>
          </p:cNvSpPr>
          <p:nvPr>
            <p:ph type="title"/>
          </p:nvPr>
        </p:nvSpPr>
        <p:spPr>
          <a:xfrm>
            <a:off x="1924053" y="914399"/>
            <a:ext cx="12249147" cy="1981200"/>
          </a:xfrm>
        </p:spPr>
        <p:txBody>
          <a:bodyPr/>
          <a:lstStyle/>
          <a:p>
            <a:r>
              <a:rPr lang="nl-NL" altLang="nl-NL" dirty="0">
                <a:latin typeface="Tahoma" panose="020B0604030504040204" pitchFamily="34" charset="0"/>
                <a:cs typeface="Tahoma" panose="020B0604030504040204" pitchFamily="34" charset="0"/>
              </a:rPr>
              <a:t>Uitvoeringsparagraaf</a:t>
            </a:r>
          </a:p>
        </p:txBody>
      </p:sp>
      <p:sp>
        <p:nvSpPr>
          <p:cNvPr id="10244" name="Tijdelijke aanduiding voor inhoud 2">
            <a:extLst>
              <a:ext uri="{FF2B5EF4-FFF2-40B4-BE49-F238E27FC236}">
                <a16:creationId xmlns:a16="http://schemas.microsoft.com/office/drawing/2014/main" id="{1E0D077C-1897-4361-B316-12AE945A619B}"/>
              </a:ext>
            </a:extLst>
          </p:cNvPr>
          <p:cNvSpPr>
            <a:spLocks noGrp="1"/>
          </p:cNvSpPr>
          <p:nvPr>
            <p:ph idx="1"/>
          </p:nvPr>
        </p:nvSpPr>
        <p:spPr>
          <a:xfrm>
            <a:off x="1351723" y="3232151"/>
            <a:ext cx="8986078" cy="9144000"/>
          </a:xfrm>
        </p:spPr>
        <p:txBody>
          <a:bodyPr/>
          <a:lstStyle/>
          <a:p>
            <a:r>
              <a:rPr lang="nl-NL" altLang="nl-NL" dirty="0">
                <a:latin typeface="Tahoma" panose="020B0604030504040204" pitchFamily="34" charset="0"/>
                <a:cs typeface="Tahoma" panose="020B0604030504040204" pitchFamily="34" charset="0"/>
              </a:rPr>
              <a:t>Sturingsfilosofie/beleidscyclus</a:t>
            </a:r>
          </a:p>
          <a:p>
            <a:r>
              <a:rPr lang="nl-NL" altLang="nl-NL" dirty="0">
                <a:latin typeface="Tahoma" panose="020B0604030504040204" pitchFamily="34" charset="0"/>
                <a:cs typeface="Tahoma" panose="020B0604030504040204" pitchFamily="34" charset="0"/>
              </a:rPr>
              <a:t>Omgevingswetinstrumenten</a:t>
            </a:r>
          </a:p>
          <a:p>
            <a:r>
              <a:rPr lang="nl-NL" altLang="nl-NL" dirty="0">
                <a:latin typeface="Tahoma" panose="020B0604030504040204" pitchFamily="34" charset="0"/>
                <a:cs typeface="Tahoma" panose="020B0604030504040204" pitchFamily="34" charset="0"/>
              </a:rPr>
              <a:t>Grond en financiën</a:t>
            </a:r>
          </a:p>
          <a:p>
            <a:r>
              <a:rPr lang="nl-NL" altLang="nl-NL" dirty="0">
                <a:latin typeface="Tahoma" panose="020B0604030504040204" pitchFamily="34" charset="0"/>
                <a:cs typeface="Tahoma" panose="020B0604030504040204" pitchFamily="34" charset="0"/>
              </a:rPr>
              <a:t>Monitoring en evaluatie </a:t>
            </a: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0245" name="Tijdelijke aanduiding voor datum 3">
            <a:extLst>
              <a:ext uri="{FF2B5EF4-FFF2-40B4-BE49-F238E27FC236}">
                <a16:creationId xmlns:a16="http://schemas.microsoft.com/office/drawing/2014/main" id="{FCF3572C-9BDC-448C-A141-2CF1F53B8708}"/>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Maart 2023</a:t>
            </a:r>
          </a:p>
        </p:txBody>
      </p:sp>
      <p:sp>
        <p:nvSpPr>
          <p:cNvPr id="10246" name="Tijdelijke aanduiding voor voettekst 4">
            <a:extLst>
              <a:ext uri="{FF2B5EF4-FFF2-40B4-BE49-F238E27FC236}">
                <a16:creationId xmlns:a16="http://schemas.microsoft.com/office/drawing/2014/main" id="{08814D61-3B25-495B-9EC8-1C9F47EE008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Toetsing voorontwerp omgevingsvisie</a:t>
            </a:r>
          </a:p>
        </p:txBody>
      </p:sp>
      <p:sp>
        <p:nvSpPr>
          <p:cNvPr id="10247" name="Tijdelijke aanduiding voor dianummer 5">
            <a:extLst>
              <a:ext uri="{FF2B5EF4-FFF2-40B4-BE49-F238E27FC236}">
                <a16:creationId xmlns:a16="http://schemas.microsoft.com/office/drawing/2014/main" id="{44A8B016-9B9E-4F5B-9093-84012B0F3B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1A709C25-7024-47EC-ABE3-8224C57A50D0}" type="slidenum">
              <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a:t>
            </a:fld>
            <a:endPar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endParaRPr>
          </a:p>
        </p:txBody>
      </p:sp>
      <p:pic>
        <p:nvPicPr>
          <p:cNvPr id="2" name="Afbeelding 1">
            <a:extLst>
              <a:ext uri="{FF2B5EF4-FFF2-40B4-BE49-F238E27FC236}">
                <a16:creationId xmlns:a16="http://schemas.microsoft.com/office/drawing/2014/main" id="{3916D5CA-BECC-F4CB-1043-EDD554CAC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1748" y="119206"/>
            <a:ext cx="18848892" cy="12958622"/>
          </a:xfrm>
          <a:prstGeom prst="rect">
            <a:avLst/>
          </a:prstGeom>
          <a:noFill/>
        </p:spPr>
      </p:pic>
    </p:spTree>
    <p:extLst>
      <p:ext uri="{BB962C8B-B14F-4D97-AF65-F5344CB8AC3E}">
        <p14:creationId xmlns:p14="http://schemas.microsoft.com/office/powerpoint/2010/main" val="1734133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C01009-8C87-EAD8-D510-4A353FF9C9F2}"/>
              </a:ext>
            </a:extLst>
          </p:cNvPr>
          <p:cNvPicPr>
            <a:picLocks noChangeAspect="1"/>
          </p:cNvPicPr>
          <p:nvPr/>
        </p:nvPicPr>
        <p:blipFill>
          <a:blip r:embed="rId2"/>
          <a:stretch>
            <a:fillRect/>
          </a:stretch>
        </p:blipFill>
        <p:spPr>
          <a:xfrm>
            <a:off x="41823" y="539827"/>
            <a:ext cx="24300353" cy="12206689"/>
          </a:xfrm>
          <a:prstGeom prst="rect">
            <a:avLst/>
          </a:prstGeom>
        </p:spPr>
      </p:pic>
      <p:sp>
        <p:nvSpPr>
          <p:cNvPr id="705" name="Titel Presentatie"/>
          <p:cNvSpPr txBox="1">
            <a:spLocks noGrp="1"/>
          </p:cNvSpPr>
          <p:nvPr>
            <p:ph type="body" idx="21"/>
          </p:nvPr>
        </p:nvSpPr>
        <p:spPr>
          <a:xfrm>
            <a:off x="4244246" y="5463142"/>
            <a:ext cx="15631102" cy="1930402"/>
          </a:xfrm>
          <a:prstGeom prst="rect">
            <a:avLst/>
          </a:prstGeom>
        </p:spPr>
        <p:txBody>
          <a:bodyPr>
            <a:normAutofit fontScale="92500"/>
          </a:bodyPr>
          <a:lstStyle/>
          <a:p>
            <a:r>
              <a:rPr lang="nl-NL" sz="9600" b="1" dirty="0">
                <a:effectLst>
                  <a:outerShdw blurRad="38100" dist="38100" dir="2700000" algn="tl">
                    <a:srgbClr val="000000">
                      <a:alpha val="43137"/>
                    </a:srgbClr>
                  </a:outerShdw>
                </a:effectLst>
              </a:rPr>
              <a:t>D</a:t>
            </a:r>
            <a:r>
              <a:rPr sz="9600" b="1" dirty="0" err="1">
                <a:effectLst>
                  <a:outerShdw blurRad="38100" dist="38100" dir="2700000" algn="tl">
                    <a:srgbClr val="000000">
                      <a:alpha val="43137"/>
                    </a:srgbClr>
                  </a:outerShdw>
                </a:effectLst>
              </a:rPr>
              <a:t>ank</a:t>
            </a:r>
            <a:r>
              <a:rPr lang="nl-NL" sz="9600" b="1" dirty="0">
                <a:effectLst>
                  <a:outerShdw blurRad="38100" dist="38100" dir="2700000" algn="tl">
                    <a:srgbClr val="000000">
                      <a:alpha val="43137"/>
                    </a:srgbClr>
                  </a:outerShdw>
                </a:effectLst>
              </a:rPr>
              <a:t> voor uw aandacht!</a:t>
            </a:r>
            <a:endParaRPr sz="9600" b="1" dirty="0">
              <a:effectLst>
                <a:outerShdw blurRad="38100" dist="38100" dir="2700000" algn="tl">
                  <a:srgbClr val="000000">
                    <a:alpha val="43137"/>
                  </a:srgbClr>
                </a:outerShdw>
              </a:effectLst>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el 1">
            <a:extLst>
              <a:ext uri="{FF2B5EF4-FFF2-40B4-BE49-F238E27FC236}">
                <a16:creationId xmlns:a16="http://schemas.microsoft.com/office/drawing/2014/main" id="{5D687F81-A148-4E5A-98C3-8DBAC6B8039F}"/>
              </a:ext>
            </a:extLst>
          </p:cNvPr>
          <p:cNvSpPr>
            <a:spLocks noGrp="1"/>
          </p:cNvSpPr>
          <p:nvPr>
            <p:ph type="title"/>
          </p:nvPr>
        </p:nvSpPr>
        <p:spPr>
          <a:xfrm>
            <a:off x="4273553" y="1565276"/>
            <a:ext cx="18852504" cy="1981200"/>
          </a:xfrm>
        </p:spPr>
        <p:txBody>
          <a:bodyPr/>
          <a:lstStyle/>
          <a:p>
            <a:r>
              <a:rPr lang="nl-NL" altLang="nl-NL" sz="8000" dirty="0">
                <a:solidFill>
                  <a:schemeClr val="accent2"/>
                </a:solidFill>
                <a:latin typeface="Tahoma" panose="020B0604030504040204" pitchFamily="34" charset="0"/>
                <a:cs typeface="Tahoma" panose="020B0604030504040204" pitchFamily="34" charset="0"/>
              </a:rPr>
              <a:t>Omgevingsvisie De Bilt</a:t>
            </a:r>
            <a:br>
              <a:rPr lang="nl-NL" altLang="nl-NL" dirty="0">
                <a:solidFill>
                  <a:schemeClr val="accent2"/>
                </a:solidFill>
                <a:latin typeface="Tahoma" panose="020B0604030504040204" pitchFamily="34" charset="0"/>
                <a:cs typeface="Tahoma" panose="020B0604030504040204" pitchFamily="34" charset="0"/>
              </a:rPr>
            </a:br>
            <a:endParaRPr lang="nl-NL" altLang="nl-NL" sz="4800" dirty="0">
              <a:solidFill>
                <a:schemeClr val="accent2"/>
              </a:solidFill>
              <a:latin typeface="Tahoma" panose="020B0604030504040204" pitchFamily="34" charset="0"/>
              <a:cs typeface="Tahoma" panose="020B0604030504040204" pitchFamily="34" charset="0"/>
            </a:endParaRPr>
          </a:p>
        </p:txBody>
      </p:sp>
      <p:sp>
        <p:nvSpPr>
          <p:cNvPr id="5124" name="Tekstvak 9">
            <a:extLst>
              <a:ext uri="{FF2B5EF4-FFF2-40B4-BE49-F238E27FC236}">
                <a16:creationId xmlns:a16="http://schemas.microsoft.com/office/drawing/2014/main" id="{BD9957EF-ABFE-4261-B789-38D51248B820}"/>
              </a:ext>
            </a:extLst>
          </p:cNvPr>
          <p:cNvSpPr txBox="1">
            <a:spLocks noChangeArrowheads="1"/>
          </p:cNvSpPr>
          <p:nvPr/>
        </p:nvSpPr>
        <p:spPr bwMode="auto">
          <a:xfrm>
            <a:off x="4273553" y="10169525"/>
            <a:ext cx="8013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1pPr>
            <a:lvl2pPr marL="742950" indent="-28575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2pPr>
            <a:lvl3pPr marL="11430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3pPr>
            <a:lvl4pPr marL="16002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4pPr>
            <a:lvl5pPr marL="20574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5pPr>
            <a:lvl6pPr marL="25146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6pPr>
            <a:lvl7pPr marL="29718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7pPr>
            <a:lvl8pPr marL="34290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8pPr>
            <a:lvl9pPr marL="38862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eaLnBrk="0" fontAlgn="base">
              <a:lnSpc>
                <a:spcPct val="100000"/>
              </a:lnSpc>
              <a:spcBef>
                <a:spcPct val="0"/>
              </a:spcBef>
              <a:spcAft>
                <a:spcPct val="0"/>
              </a:spcAft>
              <a:buNone/>
            </a:pPr>
            <a:r>
              <a:rPr lang="nl-NL" altLang="nl-NL" kern="1200" dirty="0">
                <a:solidFill>
                  <a:srgbClr val="007E4F"/>
                </a:solidFill>
              </a:rPr>
              <a:t>Elly Romanesko</a:t>
            </a:r>
          </a:p>
          <a:p>
            <a:pPr algn="l" defTabSz="914400" eaLnBrk="0" fontAlgn="base">
              <a:lnSpc>
                <a:spcPct val="100000"/>
              </a:lnSpc>
              <a:spcBef>
                <a:spcPct val="0"/>
              </a:spcBef>
              <a:spcAft>
                <a:spcPct val="0"/>
              </a:spcAft>
              <a:buNone/>
            </a:pPr>
            <a:r>
              <a:rPr lang="nl-NL" altLang="nl-NL" kern="1200" dirty="0">
                <a:solidFill>
                  <a:srgbClr val="007E4F"/>
                </a:solidFill>
              </a:rPr>
              <a:t>projectleider</a:t>
            </a:r>
          </a:p>
        </p:txBody>
      </p:sp>
      <p:sp>
        <p:nvSpPr>
          <p:cNvPr id="2" name="Tijdelijke aanduiding voor datum 1">
            <a:extLst>
              <a:ext uri="{FF2B5EF4-FFF2-40B4-BE49-F238E27FC236}">
                <a16:creationId xmlns:a16="http://schemas.microsoft.com/office/drawing/2014/main" id="{15F75347-D9C2-2F34-0FD9-77D3F374174D}"/>
              </a:ext>
            </a:extLst>
          </p:cNvPr>
          <p:cNvSpPr>
            <a:spLocks noGrp="1"/>
          </p:cNvSpPr>
          <p:nvPr>
            <p:ph type="dt" sz="half" idx="10"/>
          </p:nvPr>
        </p:nvSpPr>
        <p:spPr/>
        <p:txBody>
          <a:bodyPr/>
          <a:lstStyle/>
          <a:p>
            <a:pPr algn="l" defTabSz="914400" fontAlgn="base">
              <a:spcBef>
                <a:spcPct val="0"/>
              </a:spcBef>
              <a:spcAft>
                <a:spcPct val="0"/>
              </a:spcAft>
              <a:defRPr/>
            </a:pPr>
            <a:r>
              <a:rPr lang="nl-NL" kern="1200">
                <a:solidFill>
                  <a:srgbClr val="007E4F"/>
                </a:solidFill>
                <a:ea typeface="Geneva" pitchFamily="-65" charset="-128"/>
              </a:rPr>
              <a:t>Maart 2023</a:t>
            </a:r>
          </a:p>
        </p:txBody>
      </p:sp>
      <p:sp>
        <p:nvSpPr>
          <p:cNvPr id="3" name="Tijdelijke aanduiding voor voettekst 2">
            <a:extLst>
              <a:ext uri="{FF2B5EF4-FFF2-40B4-BE49-F238E27FC236}">
                <a16:creationId xmlns:a16="http://schemas.microsoft.com/office/drawing/2014/main" id="{7A6850BF-0AA7-CFE6-7408-6B9C22E7E1C3}"/>
              </a:ext>
            </a:extLst>
          </p:cNvPr>
          <p:cNvSpPr>
            <a:spLocks noGrp="1"/>
          </p:cNvSpPr>
          <p:nvPr>
            <p:ph type="ftr" sz="quarter" idx="11"/>
          </p:nvPr>
        </p:nvSpPr>
        <p:spPr/>
        <p:txBody>
          <a:bodyPr/>
          <a:lstStyle/>
          <a:p>
            <a:pPr algn="l" defTabSz="914400" fontAlgn="base">
              <a:spcBef>
                <a:spcPct val="0"/>
              </a:spcBef>
              <a:spcAft>
                <a:spcPct val="0"/>
              </a:spcAft>
              <a:defRPr/>
            </a:pPr>
            <a:r>
              <a:rPr lang="en-US" kern="1200" dirty="0" err="1">
                <a:solidFill>
                  <a:srgbClr val="007E4F"/>
                </a:solidFill>
                <a:ea typeface="Geneva" pitchFamily="-65" charset="-128"/>
              </a:rPr>
              <a:t>Toetsing</a:t>
            </a:r>
            <a:r>
              <a:rPr lang="en-US" kern="1200" dirty="0">
                <a:solidFill>
                  <a:srgbClr val="007E4F"/>
                </a:solidFill>
                <a:ea typeface="Geneva" pitchFamily="-65" charset="-128"/>
              </a:rPr>
              <a:t> </a:t>
            </a:r>
            <a:r>
              <a:rPr lang="en-US" kern="1200" dirty="0" err="1">
                <a:solidFill>
                  <a:srgbClr val="007E4F"/>
                </a:solidFill>
                <a:ea typeface="Geneva" pitchFamily="-65" charset="-128"/>
              </a:rPr>
              <a:t>voorontwerp</a:t>
            </a:r>
            <a:r>
              <a:rPr lang="en-US" kern="1200" dirty="0">
                <a:solidFill>
                  <a:srgbClr val="007E4F"/>
                </a:solidFill>
                <a:ea typeface="Geneva" pitchFamily="-65" charset="-128"/>
              </a:rPr>
              <a:t> </a:t>
            </a:r>
            <a:r>
              <a:rPr lang="en-US" kern="1200" dirty="0" err="1">
                <a:solidFill>
                  <a:srgbClr val="007E4F"/>
                </a:solidFill>
                <a:ea typeface="Geneva" pitchFamily="-65" charset="-128"/>
              </a:rPr>
              <a:t>omgevingsvisie</a:t>
            </a:r>
            <a:endParaRPr lang="en-US" kern="1200" dirty="0">
              <a:solidFill>
                <a:srgbClr val="007E4F"/>
              </a:solidFill>
              <a:ea typeface="Geneva" pitchFamily="-65" charset="-128"/>
            </a:endParaRPr>
          </a:p>
        </p:txBody>
      </p:sp>
      <p:sp>
        <p:nvSpPr>
          <p:cNvPr id="4" name="Tijdelijke aanduiding voor dianummer 3">
            <a:extLst>
              <a:ext uri="{FF2B5EF4-FFF2-40B4-BE49-F238E27FC236}">
                <a16:creationId xmlns:a16="http://schemas.microsoft.com/office/drawing/2014/main" id="{1EA76ADC-7775-13A6-C172-0D048E03FEDF}"/>
              </a:ext>
            </a:extLst>
          </p:cNvPr>
          <p:cNvSpPr>
            <a:spLocks noGrp="1"/>
          </p:cNvSpPr>
          <p:nvPr>
            <p:ph type="sldNum" sz="quarter" idx="12"/>
          </p:nvPr>
        </p:nvSpPr>
        <p:spPr/>
        <p:txBody>
          <a:bodyPr/>
          <a:lstStyle/>
          <a:p>
            <a:pPr algn="l" defTabSz="914400" fontAlgn="base">
              <a:spcBef>
                <a:spcPct val="0"/>
              </a:spcBef>
              <a:spcAft>
                <a:spcPct val="0"/>
              </a:spcAft>
              <a:defRPr/>
            </a:pPr>
            <a:fld id="{CF80D630-7967-4A35-8365-0FC839E509F8}" type="slidenum">
              <a:rPr lang="en-US" altLang="nl-NL" kern="1200">
                <a:solidFill>
                  <a:srgbClr val="007E4F"/>
                </a:solidFill>
                <a:ea typeface="Geneva" pitchFamily="-65" charset="-128"/>
              </a:rPr>
              <a:pPr algn="l" defTabSz="914400" fontAlgn="base">
                <a:spcBef>
                  <a:spcPct val="0"/>
                </a:spcBef>
                <a:spcAft>
                  <a:spcPct val="0"/>
                </a:spcAft>
                <a:defRPr/>
              </a:pPr>
              <a:t>3</a:t>
            </a:fld>
            <a:endParaRPr lang="en-US" altLang="nl-NL" kern="1200">
              <a:solidFill>
                <a:srgbClr val="007E4F"/>
              </a:solidFill>
              <a:ea typeface="Geneva" pitchFamily="-65" charset="-128"/>
            </a:endParaRPr>
          </a:p>
        </p:txBody>
      </p:sp>
      <p:pic>
        <p:nvPicPr>
          <p:cNvPr id="5" name="Afbeelding 4">
            <a:extLst>
              <a:ext uri="{FF2B5EF4-FFF2-40B4-BE49-F238E27FC236}">
                <a16:creationId xmlns:a16="http://schemas.microsoft.com/office/drawing/2014/main" id="{C9BCD45F-8624-5C6C-1A9B-0DDCAE951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9600" y="2369672"/>
            <a:ext cx="9835916" cy="9781052"/>
          </a:xfrm>
          <a:prstGeom prst="rect">
            <a:avLst/>
          </a:prstGeom>
        </p:spPr>
      </p:pic>
    </p:spTree>
    <p:extLst>
      <p:ext uri="{BB962C8B-B14F-4D97-AF65-F5344CB8AC3E}">
        <p14:creationId xmlns:p14="http://schemas.microsoft.com/office/powerpoint/2010/main" val="159651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al 8">
            <a:extLst>
              <a:ext uri="{FF2B5EF4-FFF2-40B4-BE49-F238E27FC236}">
                <a16:creationId xmlns:a16="http://schemas.microsoft.com/office/drawing/2014/main" id="{DAE948D3-9814-4E35-BADC-36349B63A0E2}"/>
              </a:ext>
            </a:extLst>
          </p:cNvPr>
          <p:cNvSpPr/>
          <p:nvPr/>
        </p:nvSpPr>
        <p:spPr>
          <a:xfrm>
            <a:off x="17087853" y="765176"/>
            <a:ext cx="2879726" cy="2879724"/>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a:spcBef>
                <a:spcPct val="0"/>
              </a:spcBef>
              <a:spcAft>
                <a:spcPct val="0"/>
              </a:spcAft>
              <a:defRPr/>
            </a:pPr>
            <a:endParaRPr lang="nl-NL" sz="3600" kern="1200">
              <a:solidFill>
                <a:prstClr val="white"/>
              </a:solidFill>
              <a:latin typeface="Calibri"/>
            </a:endParaRPr>
          </a:p>
        </p:txBody>
      </p:sp>
      <p:sp>
        <p:nvSpPr>
          <p:cNvPr id="8195" name="Titel 1">
            <a:extLst>
              <a:ext uri="{FF2B5EF4-FFF2-40B4-BE49-F238E27FC236}">
                <a16:creationId xmlns:a16="http://schemas.microsoft.com/office/drawing/2014/main" id="{1375F068-4512-49C0-8D92-8201D06D1C34}"/>
              </a:ext>
            </a:extLst>
          </p:cNvPr>
          <p:cNvSpPr>
            <a:spLocks noGrp="1"/>
          </p:cNvSpPr>
          <p:nvPr>
            <p:ph type="title"/>
          </p:nvPr>
        </p:nvSpPr>
        <p:spPr>
          <a:xfrm>
            <a:off x="4273553" y="914400"/>
            <a:ext cx="16557626" cy="1981200"/>
          </a:xfrm>
        </p:spPr>
        <p:txBody>
          <a:bodyPr/>
          <a:lstStyle/>
          <a:p>
            <a:r>
              <a:rPr lang="nl-NL" altLang="nl-NL" dirty="0">
                <a:ea typeface="Geneva"/>
              </a:rPr>
              <a:t>Waarom een omgevingsvisie?</a:t>
            </a:r>
            <a:endParaRPr lang="nl-NL" altLang="nl-NL" dirty="0">
              <a:latin typeface="Tahoma" panose="020B0604030504040204" pitchFamily="34" charset="0"/>
              <a:cs typeface="Tahoma" panose="020B0604030504040204" pitchFamily="34" charset="0"/>
            </a:endParaRPr>
          </a:p>
        </p:txBody>
      </p:sp>
      <p:sp>
        <p:nvSpPr>
          <p:cNvPr id="3" name="Tijdelijke aanduiding voor inhoud 2">
            <a:extLst>
              <a:ext uri="{FF2B5EF4-FFF2-40B4-BE49-F238E27FC236}">
                <a16:creationId xmlns:a16="http://schemas.microsoft.com/office/drawing/2014/main" id="{3346029D-9C07-42A9-B2D7-9A48E6A1EB26}"/>
              </a:ext>
            </a:extLst>
          </p:cNvPr>
          <p:cNvSpPr>
            <a:spLocks noGrp="1"/>
          </p:cNvSpPr>
          <p:nvPr>
            <p:ph idx="1"/>
          </p:nvPr>
        </p:nvSpPr>
        <p:spPr>
          <a:xfrm>
            <a:off x="4273553" y="3298826"/>
            <a:ext cx="16557626" cy="8953503"/>
          </a:xfrm>
        </p:spPr>
        <p:txBody>
          <a:bodyPr/>
          <a:lstStyle/>
          <a:p>
            <a:pPr>
              <a:buClr>
                <a:schemeClr val="accent2"/>
              </a:buClr>
              <a:buFont typeface="Wingdings" panose="05000000000000000000" pitchFamily="2" charset="2"/>
              <a:buChar char="ü"/>
              <a:defRPr/>
            </a:pPr>
            <a:r>
              <a:rPr lang="nl-NL" dirty="0"/>
              <a:t>Sturen op gewenste ontwikkelingen door gemeenteraad</a:t>
            </a:r>
          </a:p>
          <a:p>
            <a:pPr>
              <a:buClr>
                <a:schemeClr val="accent2"/>
              </a:buClr>
              <a:buFont typeface="Wingdings" panose="05000000000000000000" pitchFamily="2" charset="2"/>
              <a:buChar char="ü"/>
              <a:defRPr/>
            </a:pPr>
            <a:r>
              <a:rPr lang="nl-NL" dirty="0"/>
              <a:t>Meer ruimte voor initiatieven en participatie </a:t>
            </a:r>
            <a:br>
              <a:rPr lang="nl-NL" dirty="0"/>
            </a:br>
            <a:r>
              <a:rPr lang="nl-NL" sz="3600" dirty="0"/>
              <a:t>van bewoners, bedrijven en organisaties</a:t>
            </a:r>
          </a:p>
          <a:p>
            <a:pPr>
              <a:buClr>
                <a:schemeClr val="accent2"/>
              </a:buClr>
              <a:buFont typeface="Wingdings" panose="05000000000000000000" pitchFamily="2" charset="2"/>
              <a:buChar char="ü"/>
              <a:defRPr/>
            </a:pPr>
            <a:r>
              <a:rPr lang="nl-NL" dirty="0"/>
              <a:t>Vaststelling omgevingsvisie door gemeenteraad </a:t>
            </a:r>
            <a:br>
              <a:rPr lang="nl-NL" dirty="0"/>
            </a:br>
            <a:r>
              <a:rPr lang="nl-NL" sz="3600" dirty="0"/>
              <a:t>Planning 3</a:t>
            </a:r>
            <a:r>
              <a:rPr lang="nl-NL" sz="3600" baseline="30000" dirty="0"/>
              <a:t>e</a:t>
            </a:r>
            <a:r>
              <a:rPr lang="nl-NL" sz="3600" dirty="0"/>
              <a:t> kwartaal 2023</a:t>
            </a:r>
          </a:p>
          <a:p>
            <a:pPr>
              <a:buClr>
                <a:schemeClr val="accent2"/>
              </a:buClr>
              <a:buFont typeface="Wingdings" panose="05000000000000000000" pitchFamily="2" charset="2"/>
              <a:buChar char="ü"/>
              <a:defRPr/>
            </a:pPr>
            <a:r>
              <a:rPr lang="nl-NL" dirty="0"/>
              <a:t>Periodieke evaluatie en actualisatie</a:t>
            </a:r>
          </a:p>
          <a:p>
            <a:pPr>
              <a:buClr>
                <a:schemeClr val="accent2"/>
              </a:buClr>
              <a:buFont typeface="Wingdings" panose="05000000000000000000" pitchFamily="2" charset="2"/>
              <a:buChar char="ü"/>
              <a:defRPr/>
            </a:pPr>
            <a:r>
              <a:rPr lang="nl-NL" dirty="0"/>
              <a:t>Vertaling visie in Omgevingsplan</a:t>
            </a:r>
            <a:br>
              <a:rPr lang="nl-NL" dirty="0"/>
            </a:br>
            <a:r>
              <a:rPr lang="nl-NL" sz="3600" dirty="0"/>
              <a:t>Vervangt huidige bestemmingsplannen en verordeningen</a:t>
            </a:r>
          </a:p>
          <a:p>
            <a:pPr>
              <a:buClr>
                <a:schemeClr val="accent2"/>
              </a:buClr>
              <a:buFont typeface="Wingdings" panose="05000000000000000000" pitchFamily="2" charset="2"/>
              <a:buChar char="ü"/>
              <a:defRPr/>
            </a:pPr>
            <a:r>
              <a:rPr lang="nl-NL" dirty="0">
                <a:ea typeface="Geneva"/>
              </a:rPr>
              <a:t>Vertaling visie in gebieds- of themagerichte programma’s</a:t>
            </a:r>
          </a:p>
          <a:p>
            <a:pPr lvl="1">
              <a:defRPr/>
            </a:pPr>
            <a:endParaRPr lang="nl-NL" dirty="0"/>
          </a:p>
          <a:p>
            <a:pPr marL="0" indent="0">
              <a:buNone/>
              <a:defRPr/>
            </a:pPr>
            <a:endParaRPr lang="nl-NL" dirty="0"/>
          </a:p>
        </p:txBody>
      </p:sp>
      <p:sp>
        <p:nvSpPr>
          <p:cNvPr id="8197" name="Tijdelijke aanduiding voor datum 3">
            <a:extLst>
              <a:ext uri="{FF2B5EF4-FFF2-40B4-BE49-F238E27FC236}">
                <a16:creationId xmlns:a16="http://schemas.microsoft.com/office/drawing/2014/main" id="{3A36CBA2-3763-4BAD-8FF7-0B43414B24EE}"/>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dirty="0">
                <a:solidFill>
                  <a:srgbClr val="007E4F"/>
                </a:solidFill>
              </a:rPr>
              <a:t>Maart 2023</a:t>
            </a:r>
          </a:p>
        </p:txBody>
      </p:sp>
      <p:sp>
        <p:nvSpPr>
          <p:cNvPr id="8198" name="Tijdelijke aanduiding voor voettekst 4">
            <a:extLst>
              <a:ext uri="{FF2B5EF4-FFF2-40B4-BE49-F238E27FC236}">
                <a16:creationId xmlns:a16="http://schemas.microsoft.com/office/drawing/2014/main" id="{0C653678-07F2-45FE-A3C9-F1C9A1CA3BB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8199" name="Tijdelijke aanduiding voor dianummer 5">
            <a:extLst>
              <a:ext uri="{FF2B5EF4-FFF2-40B4-BE49-F238E27FC236}">
                <a16:creationId xmlns:a16="http://schemas.microsoft.com/office/drawing/2014/main" id="{5A8346FB-8E1F-4C0D-8155-68ABA22020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DD362064-2E04-4029-AE0F-B2C256B45825}" type="slidenum">
              <a:rPr lang="en-US" altLang="nl-NL" sz="2400" kern="1200">
                <a:solidFill>
                  <a:srgbClr val="007E4F"/>
                </a:solidFill>
              </a:rPr>
              <a:pPr algn="l" defTabSz="914400" fontAlgn="base">
                <a:lnSpc>
                  <a:spcPct val="100000"/>
                </a:lnSpc>
                <a:spcBef>
                  <a:spcPct val="0"/>
                </a:spcBef>
                <a:spcAft>
                  <a:spcPct val="0"/>
                </a:spcAft>
                <a:buNone/>
              </a:pPr>
              <a:t>4</a:t>
            </a:fld>
            <a:endParaRPr lang="en-US" altLang="nl-NL" sz="2400" kern="1200">
              <a:solidFill>
                <a:srgbClr val="007E4F"/>
              </a:solidFill>
            </a:endParaRPr>
          </a:p>
        </p:txBody>
      </p:sp>
      <p:pic>
        <p:nvPicPr>
          <p:cNvPr id="8200" name="Graphic 5" descr="Landbouw silhouet">
            <a:extLst>
              <a:ext uri="{FF2B5EF4-FFF2-40B4-BE49-F238E27FC236}">
                <a16:creationId xmlns:a16="http://schemas.microsoft.com/office/drawing/2014/main" id="{C58E66FF-3234-4788-8F6D-3CF938648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0891" y="765176"/>
            <a:ext cx="25336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BCEB5323-AAC2-83F9-8D81-05F05B3B8629}"/>
              </a:ext>
            </a:extLst>
          </p:cNvPr>
          <p:cNvGrpSpPr/>
          <p:nvPr/>
        </p:nvGrpSpPr>
        <p:grpSpPr>
          <a:xfrm>
            <a:off x="1961950" y="273048"/>
            <a:ext cx="20620918" cy="12439656"/>
            <a:chOff x="1861850" y="314494"/>
            <a:chExt cx="20061004" cy="12145583"/>
          </a:xfrm>
        </p:grpSpPr>
        <p:pic>
          <p:nvPicPr>
            <p:cNvPr id="2" name="Afbeelding 1">
              <a:extLst>
                <a:ext uri="{FF2B5EF4-FFF2-40B4-BE49-F238E27FC236}">
                  <a16:creationId xmlns:a16="http://schemas.microsoft.com/office/drawing/2014/main" id="{BDEE8C22-CC34-8614-BA0F-519DCAC088CC}"/>
                </a:ext>
              </a:extLst>
            </p:cNvPr>
            <p:cNvPicPr>
              <a:picLocks noChangeAspect="1"/>
            </p:cNvPicPr>
            <p:nvPr/>
          </p:nvPicPr>
          <p:blipFill rotWithShape="1">
            <a:blip r:embed="rId3"/>
            <a:srcRect l="1125" t="3695" r="5423" b="28273"/>
            <a:stretch/>
          </p:blipFill>
          <p:spPr>
            <a:xfrm>
              <a:off x="1861850" y="314494"/>
              <a:ext cx="20061004" cy="12145583"/>
            </a:xfrm>
            <a:prstGeom prst="rect">
              <a:avLst/>
            </a:prstGeom>
          </p:spPr>
        </p:pic>
        <p:pic>
          <p:nvPicPr>
            <p:cNvPr id="4" name="Afbeelding 3">
              <a:extLst>
                <a:ext uri="{FF2B5EF4-FFF2-40B4-BE49-F238E27FC236}">
                  <a16:creationId xmlns:a16="http://schemas.microsoft.com/office/drawing/2014/main" id="{998A8F43-AD92-45D6-9C0A-6650C7F22CB8}"/>
                </a:ext>
              </a:extLst>
            </p:cNvPr>
            <p:cNvPicPr>
              <a:picLocks noChangeAspect="1"/>
            </p:cNvPicPr>
            <p:nvPr/>
          </p:nvPicPr>
          <p:blipFill>
            <a:blip r:embed="rId4"/>
            <a:stretch>
              <a:fillRect/>
            </a:stretch>
          </p:blipFill>
          <p:spPr>
            <a:xfrm>
              <a:off x="11937295" y="6289641"/>
              <a:ext cx="1566949" cy="1136717"/>
            </a:xfrm>
            <a:prstGeom prst="rect">
              <a:avLst/>
            </a:prstGeom>
          </p:spPr>
        </p:pic>
        <p:pic>
          <p:nvPicPr>
            <p:cNvPr id="6" name="Afbeelding 5">
              <a:extLst>
                <a:ext uri="{FF2B5EF4-FFF2-40B4-BE49-F238E27FC236}">
                  <a16:creationId xmlns:a16="http://schemas.microsoft.com/office/drawing/2014/main" id="{CC4577F3-8CBA-DBBC-D7E5-71590FC8AE7E}"/>
                </a:ext>
              </a:extLst>
            </p:cNvPr>
            <p:cNvPicPr>
              <a:picLocks noChangeAspect="1"/>
            </p:cNvPicPr>
            <p:nvPr/>
          </p:nvPicPr>
          <p:blipFill>
            <a:blip r:embed="rId5"/>
            <a:stretch>
              <a:fillRect/>
            </a:stretch>
          </p:blipFill>
          <p:spPr>
            <a:xfrm>
              <a:off x="12316772" y="7389628"/>
              <a:ext cx="792836" cy="364589"/>
            </a:xfrm>
            <a:prstGeom prst="rect">
              <a:avLst/>
            </a:prstGeom>
          </p:spPr>
        </p:pic>
      </p:grpSp>
      <p:sp>
        <p:nvSpPr>
          <p:cNvPr id="10244" name="Tijdelijke aanduiding voor inhoud 2">
            <a:extLst>
              <a:ext uri="{FF2B5EF4-FFF2-40B4-BE49-F238E27FC236}">
                <a16:creationId xmlns:a16="http://schemas.microsoft.com/office/drawing/2014/main" id="{1E0D077C-1897-4361-B316-12AE945A619B}"/>
              </a:ext>
            </a:extLst>
          </p:cNvPr>
          <p:cNvSpPr>
            <a:spLocks noGrp="1"/>
          </p:cNvSpPr>
          <p:nvPr>
            <p:ph idx="1"/>
          </p:nvPr>
        </p:nvSpPr>
        <p:spPr>
          <a:xfrm>
            <a:off x="4273553" y="3108328"/>
            <a:ext cx="16557626" cy="9144000"/>
          </a:xfrm>
        </p:spPr>
        <p:txBody>
          <a:bodyPr/>
          <a:lstStyle/>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0245" name="Tijdelijke aanduiding voor datum 3">
            <a:extLst>
              <a:ext uri="{FF2B5EF4-FFF2-40B4-BE49-F238E27FC236}">
                <a16:creationId xmlns:a16="http://schemas.microsoft.com/office/drawing/2014/main" id="{FCF3572C-9BDC-448C-A141-2CF1F53B8708}"/>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0246" name="Tijdelijke aanduiding voor voettekst 4">
            <a:extLst>
              <a:ext uri="{FF2B5EF4-FFF2-40B4-BE49-F238E27FC236}">
                <a16:creationId xmlns:a16="http://schemas.microsoft.com/office/drawing/2014/main" id="{08814D61-3B25-495B-9EC8-1C9F47EE008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0247" name="Tijdelijke aanduiding voor dianummer 5">
            <a:extLst>
              <a:ext uri="{FF2B5EF4-FFF2-40B4-BE49-F238E27FC236}">
                <a16:creationId xmlns:a16="http://schemas.microsoft.com/office/drawing/2014/main" id="{44A8B016-9B9E-4F5B-9093-84012B0F3B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1A709C25-7024-47EC-ABE3-8224C57A50D0}" type="slidenum">
              <a:rPr lang="en-US" altLang="nl-NL" sz="2400" kern="1200">
                <a:solidFill>
                  <a:srgbClr val="007E4F"/>
                </a:solidFill>
              </a:rPr>
              <a:pPr algn="l" defTabSz="914400" fontAlgn="base">
                <a:lnSpc>
                  <a:spcPct val="100000"/>
                </a:lnSpc>
                <a:spcBef>
                  <a:spcPct val="0"/>
                </a:spcBef>
                <a:spcAft>
                  <a:spcPct val="0"/>
                </a:spcAft>
                <a:buNone/>
              </a:pPr>
              <a:t>5</a:t>
            </a:fld>
            <a:endParaRPr lang="en-US" altLang="nl-NL" sz="2400" kern="1200">
              <a:solidFill>
                <a:srgbClr val="007E4F"/>
              </a:solidFill>
            </a:endParaRPr>
          </a:p>
        </p:txBody>
      </p:sp>
      <p:sp>
        <p:nvSpPr>
          <p:cNvPr id="10243" name="Titel 1">
            <a:extLst>
              <a:ext uri="{FF2B5EF4-FFF2-40B4-BE49-F238E27FC236}">
                <a16:creationId xmlns:a16="http://schemas.microsoft.com/office/drawing/2014/main" id="{B634292D-5368-470D-A683-CE75B032E822}"/>
              </a:ext>
            </a:extLst>
          </p:cNvPr>
          <p:cNvSpPr>
            <a:spLocks noGrp="1"/>
          </p:cNvSpPr>
          <p:nvPr>
            <p:ph type="title"/>
          </p:nvPr>
        </p:nvSpPr>
        <p:spPr>
          <a:xfrm>
            <a:off x="1961950" y="242884"/>
            <a:ext cx="16557626" cy="1981200"/>
          </a:xfrm>
        </p:spPr>
        <p:txBody>
          <a:bodyPr/>
          <a:lstStyle/>
          <a:p>
            <a:r>
              <a:rPr lang="nl-NL" altLang="nl-NL" sz="5400" dirty="0">
                <a:ea typeface="Geneva"/>
              </a:rPr>
              <a:t>Hoe zit het proces eruit?</a:t>
            </a:r>
          </a:p>
        </p:txBody>
      </p:sp>
    </p:spTree>
    <p:extLst>
      <p:ext uri="{BB962C8B-B14F-4D97-AF65-F5344CB8AC3E}">
        <p14:creationId xmlns:p14="http://schemas.microsoft.com/office/powerpoint/2010/main" val="2888084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5DCF8F4-324E-1A6D-3419-C8385EC492F8}"/>
              </a:ext>
            </a:extLst>
          </p:cNvPr>
          <p:cNvPicPr>
            <a:picLocks noChangeAspect="1"/>
          </p:cNvPicPr>
          <p:nvPr/>
        </p:nvPicPr>
        <p:blipFill>
          <a:blip r:embed="rId3"/>
          <a:stretch>
            <a:fillRect/>
          </a:stretch>
        </p:blipFill>
        <p:spPr>
          <a:xfrm>
            <a:off x="12093804" y="-2315738"/>
            <a:ext cx="12331700" cy="16031738"/>
          </a:xfrm>
          <a:prstGeom prst="rect">
            <a:avLst/>
          </a:prstGeom>
        </p:spPr>
      </p:pic>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1835153" y="977900"/>
            <a:ext cx="16557626" cy="1981200"/>
          </a:xfrm>
        </p:spPr>
        <p:txBody>
          <a:bodyPr/>
          <a:lstStyle/>
          <a:p>
            <a:r>
              <a:rPr lang="nl-NL" altLang="nl-NL" dirty="0">
                <a:latin typeface="Tahoma" panose="020B0604030504040204" pitchFamily="34" charset="0"/>
                <a:cs typeface="Tahoma" panose="020B0604030504040204" pitchFamily="34" charset="0"/>
              </a:rPr>
              <a:t>Van vier vergezichten </a:t>
            </a:r>
            <a:br>
              <a:rPr lang="nl-NL" altLang="nl-NL" dirty="0">
                <a:latin typeface="Tahoma" panose="020B0604030504040204" pitchFamily="34" charset="0"/>
                <a:cs typeface="Tahoma" panose="020B0604030504040204" pitchFamily="34" charset="0"/>
              </a:rPr>
            </a:br>
            <a:r>
              <a:rPr lang="nl-NL" altLang="nl-NL" dirty="0">
                <a:latin typeface="Tahoma" panose="020B0604030504040204" pitchFamily="34" charset="0"/>
                <a:cs typeface="Tahoma" panose="020B0604030504040204" pitchFamily="34" charset="0"/>
              </a:rPr>
              <a:t>naar één vergezicht</a:t>
            </a: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4273553" y="3108328"/>
            <a:ext cx="16557626" cy="9693272"/>
          </a:xfrm>
        </p:spPr>
        <p:txBody>
          <a:bodyPr/>
          <a:lstStyle/>
          <a:p>
            <a:pPr lvl="1">
              <a:buFont typeface="Courier New" panose="02070309020205020404" pitchFamily="49" charset="0"/>
              <a:buChar char="o"/>
            </a:pPr>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Maart 2023</a:t>
            </a:r>
            <a:endParaRPr kumimoji="0" lang="nl-NL" altLang="nl-NL" sz="2400" b="0" i="0" u="none" strike="noStrike" kern="1200" cap="none" spc="0" normalizeH="0" baseline="0" noProof="0" dirty="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endParaRP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nl-NL" sz="2400" b="0" i="0" u="none" strike="noStrike" kern="1200" cap="none" spc="0" normalizeH="0" baseline="0" noProof="0" dirty="0" err="1">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Toetsing</a:t>
            </a:r>
            <a:r>
              <a:rPr kumimoji="0" lang="en-US" altLang="nl-NL" sz="2400" b="0" i="0" u="none" strike="noStrike" kern="1200" cap="none" spc="0" normalizeH="0" baseline="0" noProof="0" dirty="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 </a:t>
            </a:r>
            <a:r>
              <a:rPr kumimoji="0" lang="en-US" altLang="nl-NL" sz="2400" b="0" i="0" u="none" strike="noStrike" kern="1200" cap="none" spc="0" normalizeH="0" baseline="0" noProof="0" dirty="0" err="1">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voorontwerp</a:t>
            </a:r>
            <a:r>
              <a:rPr kumimoji="0" lang="en-US" altLang="nl-NL" sz="2400" b="0" i="0" u="none" strike="noStrike" kern="1200" cap="none" spc="0" normalizeH="0" baseline="0" noProof="0" dirty="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 </a:t>
            </a:r>
            <a:r>
              <a:rPr kumimoji="0" lang="en-US" altLang="nl-NL" sz="2400" b="0" i="0" u="none" strike="noStrike" kern="1200" cap="none" spc="0" normalizeH="0" baseline="0" noProof="0" dirty="0" err="1">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omgevingsvisie</a:t>
            </a:r>
            <a:endParaRPr kumimoji="0" lang="en-US" altLang="nl-NL" sz="2400" b="0" i="0" u="none" strike="noStrike" kern="1200" cap="none" spc="0" normalizeH="0" baseline="0" noProof="0" dirty="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endParaRP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2801E7E3-4C50-4328-9943-B754A3A138B2}" type="slidenum">
              <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a:t>
            </a:fld>
            <a:endPar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endParaRPr>
          </a:p>
        </p:txBody>
      </p:sp>
      <p:pic>
        <p:nvPicPr>
          <p:cNvPr id="2" name="Afbeelding 1">
            <a:extLst>
              <a:ext uri="{FF2B5EF4-FFF2-40B4-BE49-F238E27FC236}">
                <a16:creationId xmlns:a16="http://schemas.microsoft.com/office/drawing/2014/main" id="{BB007904-3DCE-3452-894C-DA534F6A3189}"/>
              </a:ext>
            </a:extLst>
          </p:cNvPr>
          <p:cNvPicPr>
            <a:picLocks noChangeAspect="1"/>
          </p:cNvPicPr>
          <p:nvPr/>
        </p:nvPicPr>
        <p:blipFill>
          <a:blip r:embed="rId4"/>
          <a:stretch>
            <a:fillRect/>
          </a:stretch>
        </p:blipFill>
        <p:spPr>
          <a:xfrm>
            <a:off x="12052300" y="-304376"/>
            <a:ext cx="12331700" cy="14020376"/>
          </a:xfrm>
          <a:prstGeom prst="rect">
            <a:avLst/>
          </a:prstGeom>
        </p:spPr>
      </p:pic>
    </p:spTree>
    <p:extLst>
      <p:ext uri="{BB962C8B-B14F-4D97-AF65-F5344CB8AC3E}">
        <p14:creationId xmlns:p14="http://schemas.microsoft.com/office/powerpoint/2010/main" val="3741520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atum 3">
            <a:extLst>
              <a:ext uri="{FF2B5EF4-FFF2-40B4-BE49-F238E27FC236}">
                <a16:creationId xmlns:a16="http://schemas.microsoft.com/office/drawing/2014/main" id="{6BB833A0-F146-46F1-A7C6-14BA019CA97C}"/>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4341" name="Tijdelijke aanduiding voor voettekst 4">
            <a:extLst>
              <a:ext uri="{FF2B5EF4-FFF2-40B4-BE49-F238E27FC236}">
                <a16:creationId xmlns:a16="http://schemas.microsoft.com/office/drawing/2014/main" id="{9B3411FA-0497-4A12-BD13-B3B01598790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4342" name="Tijdelijke aanduiding voor dianummer 5">
            <a:extLst>
              <a:ext uri="{FF2B5EF4-FFF2-40B4-BE49-F238E27FC236}">
                <a16:creationId xmlns:a16="http://schemas.microsoft.com/office/drawing/2014/main" id="{8DE8B16F-8503-4382-BC36-30CF455021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55FC6A09-4917-4C22-9775-96B6E71D188D}" type="slidenum">
              <a:rPr lang="en-US" altLang="nl-NL" sz="2400" kern="1200">
                <a:solidFill>
                  <a:srgbClr val="007E4F"/>
                </a:solidFill>
              </a:rPr>
              <a:pPr algn="l" defTabSz="914400" fontAlgn="base">
                <a:lnSpc>
                  <a:spcPct val="100000"/>
                </a:lnSpc>
                <a:spcBef>
                  <a:spcPct val="0"/>
                </a:spcBef>
                <a:spcAft>
                  <a:spcPct val="0"/>
                </a:spcAft>
                <a:buNone/>
              </a:pPr>
              <a:t>7</a:t>
            </a:fld>
            <a:endParaRPr lang="en-US" altLang="nl-NL" sz="2400" kern="1200">
              <a:solidFill>
                <a:srgbClr val="007E4F"/>
              </a:solidFill>
            </a:endParaRPr>
          </a:p>
        </p:txBody>
      </p:sp>
      <p:pic>
        <p:nvPicPr>
          <p:cNvPr id="2" name="Afbeelding 1">
            <a:extLst>
              <a:ext uri="{FF2B5EF4-FFF2-40B4-BE49-F238E27FC236}">
                <a16:creationId xmlns:a16="http://schemas.microsoft.com/office/drawing/2014/main" id="{B8CE0A80-B17D-3AEF-0AE0-7B26DDF87D54}"/>
              </a:ext>
            </a:extLst>
          </p:cNvPr>
          <p:cNvPicPr>
            <a:picLocks noChangeAspect="1"/>
          </p:cNvPicPr>
          <p:nvPr/>
        </p:nvPicPr>
        <p:blipFill>
          <a:blip r:embed="rId2"/>
          <a:stretch>
            <a:fillRect/>
          </a:stretch>
        </p:blipFill>
        <p:spPr>
          <a:xfrm>
            <a:off x="4552122" y="250374"/>
            <a:ext cx="12384156" cy="1231509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4273553" y="1974328"/>
            <a:ext cx="16557626" cy="10278000"/>
          </a:xfrm>
        </p:spPr>
        <p:txBody>
          <a:bodyPr/>
          <a:lstStyle/>
          <a:p>
            <a:r>
              <a:rPr lang="nl-NL" dirty="0">
                <a:ea typeface="Geneva"/>
              </a:rPr>
              <a:t>Sociale betrokkenheid </a:t>
            </a:r>
          </a:p>
          <a:p>
            <a:pPr lvl="1"/>
            <a:r>
              <a:rPr lang="nl-NL" sz="3600" dirty="0">
                <a:ea typeface="Geneva"/>
              </a:rPr>
              <a:t>Koppeling maatschappelijke behoeften en fysieke domein</a:t>
            </a:r>
          </a:p>
          <a:p>
            <a:r>
              <a:rPr lang="nl-NL" dirty="0">
                <a:ea typeface="Geneva"/>
              </a:rPr>
              <a:t>Gezonde woon- en leefomgeving</a:t>
            </a:r>
          </a:p>
          <a:p>
            <a:pPr lvl="1"/>
            <a:r>
              <a:rPr lang="nl-NL" sz="3600" dirty="0">
                <a:ea typeface="Geneva"/>
              </a:rPr>
              <a:t>De nota positieve gezondheid staat centraal</a:t>
            </a:r>
          </a:p>
          <a:p>
            <a:pPr lvl="1"/>
            <a:r>
              <a:rPr lang="nl-NL" sz="3600" dirty="0">
                <a:ea typeface="Geneva"/>
              </a:rPr>
              <a:t>Milieubescherming en monitoren met milieu-mengpaneel</a:t>
            </a:r>
          </a:p>
          <a:p>
            <a:r>
              <a:rPr lang="nl-NL" dirty="0">
                <a:ea typeface="Geneva"/>
              </a:rPr>
              <a:t>Passend voorzieningenniveau </a:t>
            </a:r>
            <a:endParaRPr lang="nl-NL" dirty="0">
              <a:latin typeface="Tahoma" panose="020B0604030504040204" pitchFamily="34" charset="0"/>
              <a:cs typeface="Tahoma" panose="020B0604030504040204" pitchFamily="34" charset="0"/>
            </a:endParaRPr>
          </a:p>
          <a:p>
            <a:pPr lvl="1"/>
            <a:r>
              <a:rPr lang="nl-NL" sz="3600" dirty="0">
                <a:ea typeface="Geneva"/>
              </a:rPr>
              <a:t>We stimuleren zelfredzaamheid en sociale cohesie</a:t>
            </a:r>
          </a:p>
          <a:p>
            <a:pPr lvl="1"/>
            <a:r>
              <a:rPr lang="nl-NL" sz="3600" dirty="0">
                <a:ea typeface="Geneva"/>
              </a:rPr>
              <a:t>Ruimte voor burgerinitiatieven</a:t>
            </a:r>
          </a:p>
          <a:p>
            <a:r>
              <a:rPr lang="nl-NL" dirty="0">
                <a:ea typeface="Geneva"/>
              </a:rPr>
              <a:t>Veiliger lopen en fietsen</a:t>
            </a:r>
          </a:p>
          <a:p>
            <a:pPr lvl="1"/>
            <a:r>
              <a:rPr lang="nl-NL" sz="3600" dirty="0">
                <a:ea typeface="Geneva"/>
              </a:rPr>
              <a:t>Voetgangers en fietsers krijgen de ruimte</a:t>
            </a:r>
          </a:p>
          <a:p>
            <a:r>
              <a:rPr lang="nl-NL" dirty="0">
                <a:ea typeface="Geneva"/>
              </a:rPr>
              <a:t>Openbaar vervoer opschalen</a:t>
            </a:r>
          </a:p>
          <a:p>
            <a:pPr lvl="1"/>
            <a:r>
              <a:rPr lang="nl-NL" sz="3600" dirty="0">
                <a:ea typeface="Geneva"/>
              </a:rPr>
              <a:t>Bevorderen OV bij hoogwaardige corridors  </a:t>
            </a:r>
          </a:p>
          <a:p>
            <a:endParaRPr lang="nl-NL" dirty="0">
              <a:latin typeface="Tahoma" panose="020B0604030504040204" pitchFamily="34" charset="0"/>
              <a:cs typeface="Tahoma" panose="020B0604030504040204" pitchFamily="34" charset="0"/>
            </a:endParaRPr>
          </a:p>
          <a:p>
            <a:pPr lvl="1"/>
            <a:endParaRPr lang="nl-NL" dirty="0">
              <a:latin typeface="Tahoma" panose="020B0604030504040204" pitchFamily="34" charset="0"/>
              <a:cs typeface="Tahoma" panose="020B0604030504040204" pitchFamily="34" charset="0"/>
            </a:endParaRPr>
          </a:p>
          <a:p>
            <a:pPr marL="914400" lvl="1" indent="0">
              <a:buNone/>
            </a:pPr>
            <a:endParaRPr lang="nl-NL" altLang="nl-NL" dirty="0">
              <a:latin typeface="Tahoma" panose="020B0604030504040204" pitchFamily="34" charset="0"/>
              <a:cs typeface="Tahoma" panose="020B0604030504040204" pitchFamily="34" charset="0"/>
            </a:endParaRPr>
          </a:p>
          <a:p>
            <a:pPr lvl="1">
              <a:buFont typeface="Courier New" panose="02070309020205020404" pitchFamily="49" charset="0"/>
              <a:buChar char="o"/>
            </a:pPr>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sz="2800" dirty="0">
              <a:ea typeface="Tahoma"/>
            </a:endParaRP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8</a:t>
            </a:fld>
            <a:endParaRPr lang="en-US" altLang="nl-NL" sz="2400" kern="1200">
              <a:solidFill>
                <a:srgbClr val="007E4F"/>
              </a:solidFill>
            </a:endParaRPr>
          </a:p>
        </p:txBody>
      </p:sp>
      <p:sp>
        <p:nvSpPr>
          <p:cNvPr id="11" name="Titel 1">
            <a:extLst>
              <a:ext uri="{FF2B5EF4-FFF2-40B4-BE49-F238E27FC236}">
                <a16:creationId xmlns:a16="http://schemas.microsoft.com/office/drawing/2014/main" id="{36298A46-73D7-4470-ADEB-008B4BC6735B}"/>
              </a:ext>
            </a:extLst>
          </p:cNvPr>
          <p:cNvSpPr>
            <a:spLocks noGrp="1"/>
          </p:cNvSpPr>
          <p:nvPr>
            <p:ph type="title"/>
          </p:nvPr>
        </p:nvSpPr>
        <p:spPr>
          <a:xfrm>
            <a:off x="4273553" y="914400"/>
            <a:ext cx="16557626" cy="1981200"/>
          </a:xfrm>
        </p:spPr>
        <p:txBody>
          <a:bodyPr/>
          <a:lstStyle/>
          <a:p>
            <a:r>
              <a:rPr lang="nl-NL" altLang="nl-NL" dirty="0">
                <a:latin typeface="Tahoma" panose="020B0604030504040204" pitchFamily="34" charset="0"/>
                <a:cs typeface="Tahoma" panose="020B0604030504040204" pitchFamily="34" charset="0"/>
              </a:rPr>
              <a:t>We kunnen allemaal meedoen</a:t>
            </a:r>
          </a:p>
        </p:txBody>
      </p:sp>
    </p:spTree>
    <p:extLst>
      <p:ext uri="{BB962C8B-B14F-4D97-AF65-F5344CB8AC3E}">
        <p14:creationId xmlns:p14="http://schemas.microsoft.com/office/powerpoint/2010/main" val="99353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atum 3">
            <a:extLst>
              <a:ext uri="{FF2B5EF4-FFF2-40B4-BE49-F238E27FC236}">
                <a16:creationId xmlns:a16="http://schemas.microsoft.com/office/drawing/2014/main" id="{6BB833A0-F146-46F1-A7C6-14BA019CA97C}"/>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4341" name="Tijdelijke aanduiding voor voettekst 4">
            <a:extLst>
              <a:ext uri="{FF2B5EF4-FFF2-40B4-BE49-F238E27FC236}">
                <a16:creationId xmlns:a16="http://schemas.microsoft.com/office/drawing/2014/main" id="{9B3411FA-0497-4A12-BD13-B3B01598790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4342" name="Tijdelijke aanduiding voor dianummer 5">
            <a:extLst>
              <a:ext uri="{FF2B5EF4-FFF2-40B4-BE49-F238E27FC236}">
                <a16:creationId xmlns:a16="http://schemas.microsoft.com/office/drawing/2014/main" id="{8DE8B16F-8503-4382-BC36-30CF455021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55FC6A09-4917-4C22-9775-96B6E71D188D}" type="slidenum">
              <a:rPr lang="en-US" altLang="nl-NL" sz="2400" kern="1200">
                <a:solidFill>
                  <a:srgbClr val="007E4F"/>
                </a:solidFill>
              </a:rPr>
              <a:pPr algn="l" defTabSz="914400" fontAlgn="base">
                <a:lnSpc>
                  <a:spcPct val="100000"/>
                </a:lnSpc>
                <a:spcBef>
                  <a:spcPct val="0"/>
                </a:spcBef>
                <a:spcAft>
                  <a:spcPct val="0"/>
                </a:spcAft>
                <a:buNone/>
              </a:pPr>
              <a:t>9</a:t>
            </a:fld>
            <a:endParaRPr lang="en-US" altLang="nl-NL" sz="2400" kern="1200">
              <a:solidFill>
                <a:srgbClr val="007E4F"/>
              </a:solidFill>
            </a:endParaRPr>
          </a:p>
        </p:txBody>
      </p:sp>
      <p:pic>
        <p:nvPicPr>
          <p:cNvPr id="2" name="Afbeelding 1">
            <a:extLst>
              <a:ext uri="{FF2B5EF4-FFF2-40B4-BE49-F238E27FC236}">
                <a16:creationId xmlns:a16="http://schemas.microsoft.com/office/drawing/2014/main" id="{359CF15F-77C6-90EA-C6A2-C95680523BCF}"/>
              </a:ext>
            </a:extLst>
          </p:cNvPr>
          <p:cNvPicPr>
            <a:picLocks noChangeAspect="1"/>
          </p:cNvPicPr>
          <p:nvPr/>
        </p:nvPicPr>
        <p:blipFill>
          <a:blip r:embed="rId2"/>
          <a:stretch>
            <a:fillRect/>
          </a:stretch>
        </p:blipFill>
        <p:spPr>
          <a:xfrm>
            <a:off x="5039140" y="368695"/>
            <a:ext cx="12380872" cy="12311833"/>
          </a:xfrm>
          <a:prstGeom prst="rect">
            <a:avLst/>
          </a:prstGeom>
        </p:spPr>
      </p:pic>
    </p:spTree>
    <p:extLst>
      <p:ext uri="{BB962C8B-B14F-4D97-AF65-F5344CB8AC3E}">
        <p14:creationId xmlns:p14="http://schemas.microsoft.com/office/powerpoint/2010/main" val="980081174"/>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005E00"/>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Sherika ExtraBold"/>
        <a:ea typeface="Sherika ExtraBold"/>
        <a:cs typeface="Sherika ExtraBold"/>
      </a:majorFont>
      <a:minorFont>
        <a:latin typeface="Sherika ExtraBold"/>
        <a:ea typeface="Sherika ExtraBold"/>
        <a:cs typeface="Sherika Extra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EW KuiperCompagnons Slidedeck" id="{A9E2C097-7E57-5143-BD59-A9891D2EA74A}" vid="{CFF68610-F113-4D4C-822D-2EFF45CD6D84}"/>
    </a:ext>
  </a:extLst>
</a:theme>
</file>

<file path=ppt/theme/theme2.xml><?xml version="1.0" encoding="utf-8"?>
<a:theme xmlns:a="http://schemas.openxmlformats.org/drawingml/2006/main" name="Kantoorthema">
  <a:themeElements>
    <a:clrScheme name="Gemeente De Bilt – Algemeen">
      <a:dk1>
        <a:srgbClr val="000000"/>
      </a:dk1>
      <a:lt1>
        <a:sysClr val="window" lastClr="FFFFFF"/>
      </a:lt1>
      <a:dk2>
        <a:srgbClr val="000000"/>
      </a:dk2>
      <a:lt2>
        <a:srgbClr val="FFFFFF"/>
      </a:lt2>
      <a:accent1>
        <a:srgbClr val="E2001A"/>
      </a:accent1>
      <a:accent2>
        <a:srgbClr val="007E4F"/>
      </a:accent2>
      <a:accent3>
        <a:srgbClr val="F9B200"/>
      </a:accent3>
      <a:accent4>
        <a:srgbClr val="41A07B"/>
      </a:accent4>
      <a:accent5>
        <a:srgbClr val="FCC95F"/>
      </a:accent5>
      <a:accent6>
        <a:srgbClr val="9FC9B2"/>
      </a:accent6>
      <a:hlink>
        <a:srgbClr val="007E4F"/>
      </a:hlink>
      <a:folHlink>
        <a:srgbClr val="007E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eeldvormend overleg Raad 18 oktober  -  Compatibiliteitsmodus" id="{8689B2EA-291A-4A24-84EA-931BA26ACF25}" vid="{DCABA4F5-75DD-4E2E-AD63-9D4E42A7EE7C}"/>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Sherika ExtraBold"/>
        <a:ea typeface="Sherika ExtraBold"/>
        <a:cs typeface="Sherika ExtraBold"/>
      </a:majorFont>
      <a:minorFont>
        <a:latin typeface="Sherika ExtraBold"/>
        <a:ea typeface="Sherika ExtraBold"/>
        <a:cs typeface="Sherika Extra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KuiperCompagnons Slidedeck</Template>
  <TotalTime>915</TotalTime>
  <Words>1245</Words>
  <Application>Microsoft Office PowerPoint</Application>
  <PresentationFormat>Aangepast</PresentationFormat>
  <Paragraphs>270</Paragraphs>
  <Slides>21</Slides>
  <Notes>14</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21</vt:i4>
      </vt:variant>
    </vt:vector>
  </HeadingPairs>
  <TitlesOfParts>
    <vt:vector size="32" baseType="lpstr">
      <vt:lpstr>Arial</vt:lpstr>
      <vt:lpstr>Calibri</vt:lpstr>
      <vt:lpstr>Courier New</vt:lpstr>
      <vt:lpstr>Helvetica Neue</vt:lpstr>
      <vt:lpstr>Roboto Regular</vt:lpstr>
      <vt:lpstr>Sherika ExtraBold</vt:lpstr>
      <vt:lpstr>Sherika Regular</vt:lpstr>
      <vt:lpstr>Tahoma</vt:lpstr>
      <vt:lpstr>Wingdings</vt:lpstr>
      <vt:lpstr>21_BasicWhite</vt:lpstr>
      <vt:lpstr>Kantoorthema</vt:lpstr>
      <vt:lpstr>PowerPoint-presentatie</vt:lpstr>
      <vt:lpstr>Voorontwerp omgevingsvisie  Informatieavond 23 maart </vt:lpstr>
      <vt:lpstr>Omgevingsvisie De Bilt </vt:lpstr>
      <vt:lpstr>Waarom een omgevingsvisie?</vt:lpstr>
      <vt:lpstr>Hoe zit het proces eruit?</vt:lpstr>
      <vt:lpstr>Van vier vergezichten  naar één vergezicht</vt:lpstr>
      <vt:lpstr>PowerPoint-presentatie</vt:lpstr>
      <vt:lpstr>We kunnen allemaal meedoen</vt:lpstr>
      <vt:lpstr>PowerPoint-presentatie</vt:lpstr>
      <vt:lpstr>We wonen hier fijn 1</vt:lpstr>
      <vt:lpstr>We wonen hier fijn 2</vt:lpstr>
      <vt:lpstr>PowerPoint-presentatie</vt:lpstr>
      <vt:lpstr>We kunnen hier prettig werken en winkelen 1</vt:lpstr>
      <vt:lpstr>We kunnen hier prettig werken en winkelen 2</vt:lpstr>
      <vt:lpstr>PowerPoint-presentatie</vt:lpstr>
      <vt:lpstr>PowerPoint-presentatie</vt:lpstr>
      <vt:lpstr>PowerPoint-presentatie</vt:lpstr>
      <vt:lpstr>PowerPoint-presentatie</vt:lpstr>
      <vt:lpstr>PowerPoint-presentatie</vt:lpstr>
      <vt:lpstr>Uitvoeringsparagraaf</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Nika Timmermans</dc:creator>
  <cp:lastModifiedBy>Sandra Klees</cp:lastModifiedBy>
  <cp:revision>33</cp:revision>
  <dcterms:created xsi:type="dcterms:W3CDTF">2023-03-02T16:04:40Z</dcterms:created>
  <dcterms:modified xsi:type="dcterms:W3CDTF">2023-04-19T08:38:36Z</dcterms:modified>
</cp:coreProperties>
</file>